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BA9624"/>
    <a:srgbClr val="0F3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3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8" tIns="45714" rIns="91428" bIns="45714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17252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5000"/>
          </a:blip>
          <a:srcRect t="31156" b="31156"/>
          <a:stretch/>
        </p:blipFill>
        <p:spPr>
          <a:xfrm>
            <a:off x="4471311" y="3101309"/>
            <a:ext cx="6678394" cy="3756691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-691255" y="3969943"/>
            <a:ext cx="3810305" cy="3810305"/>
          </a:xfrm>
          <a:prstGeom prst="ellipse">
            <a:avLst/>
          </a:prstGeom>
          <a:solidFill>
            <a:srgbClr val="92D050"/>
          </a:solidFill>
          <a:ln w="25400">
            <a:solidFill>
              <a:srgbClr val="C9A227">
                <a:alpha val="10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-476402" y="-476402"/>
            <a:ext cx="2857500" cy="2857500"/>
          </a:xfrm>
          <a:prstGeom prst="ellipse">
            <a:avLst/>
          </a:prstGeom>
          <a:solidFill>
            <a:srgbClr val="FFFFFF">
              <a:alpha val="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t="-401" b="-401"/>
          <a:stretch/>
        </p:blipFill>
        <p:spPr>
          <a:xfrm>
            <a:off x="588753" y="951058"/>
            <a:ext cx="11048695" cy="19202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rcRect t="-401" b="-401"/>
          <a:stretch/>
        </p:blipFill>
        <p:spPr>
          <a:xfrm>
            <a:off x="571500" y="6267298"/>
            <a:ext cx="11048695" cy="19202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2270006" y="595221"/>
            <a:ext cx="765899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kern="0" spc="30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2026학년도 상반기 신입생 모집</a:t>
            </a:r>
            <a:endParaRPr lang="en-US" sz="3200" b="1" dirty="0"/>
          </a:p>
        </p:txBody>
      </p:sp>
      <p:sp>
        <p:nvSpPr>
          <p:cNvPr id="10" name="Text 4"/>
          <p:cNvSpPr txBox="1"/>
          <p:nvPr/>
        </p:nvSpPr>
        <p:spPr>
          <a:xfrm>
            <a:off x="3147365" y="1517830"/>
            <a:ext cx="5906110" cy="1515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 2026 파크골프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C9A227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최고위 지도자</a:t>
            </a:r>
            <a:r>
              <a:rPr lang="en-US" sz="5400" b="1" dirty="0">
                <a:solidFill>
                  <a:srgbClr val="FFFFFF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 과정 </a:t>
            </a:r>
            <a:endParaRPr lang="en-US" sz="5400" dirty="0"/>
          </a:p>
        </p:txBody>
      </p:sp>
      <p:sp>
        <p:nvSpPr>
          <p:cNvPr id="11" name="Shape 5"/>
          <p:cNvSpPr/>
          <p:nvPr/>
        </p:nvSpPr>
        <p:spPr>
          <a:xfrm>
            <a:off x="4698187" y="5715000"/>
            <a:ext cx="381305" cy="38130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rcRect l="-2644" r="-2644"/>
          <a:stretch/>
        </p:blipFill>
        <p:spPr>
          <a:xfrm>
            <a:off x="4788713" y="5810098"/>
            <a:ext cx="200254" cy="190195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5055718" y="5734202"/>
            <a:ext cx="26096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kern="0" spc="75" dirty="0">
                <a:solidFill>
                  <a:srgbClr val="F7F3E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서정대학교 평생교육원</a:t>
            </a:r>
            <a:endParaRPr lang="en-US" sz="1800" b="1" dirty="0"/>
          </a:p>
        </p:txBody>
      </p:sp>
      <p:sp>
        <p:nvSpPr>
          <p:cNvPr id="14" name="Text 7"/>
          <p:cNvSpPr txBox="1"/>
          <p:nvPr/>
        </p:nvSpPr>
        <p:spPr>
          <a:xfrm>
            <a:off x="4185209" y="3311883"/>
            <a:ext cx="3829507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7F3E8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"인생의 2막, 파크골프와 함께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C9A227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품격 있게 나이스 샷!</a:t>
            </a:r>
            <a:r>
              <a:rPr lang="en-US" sz="2400" dirty="0">
                <a:solidFill>
                  <a:srgbClr val="F7F3E8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 </a:t>
            </a:r>
            <a:endParaRPr lang="en-US" sz="24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6CB96424-EE09-4DD7-B890-BC83CDE6B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921" y="5171052"/>
            <a:ext cx="1974514" cy="599735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A07C0EAB-12D1-4F93-9214-E53E2F569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86" y="2568706"/>
            <a:ext cx="2173332" cy="3613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82267" y="0"/>
            <a:ext cx="5910343" cy="6858000"/>
          </a:xfrm>
          <a:custGeom>
            <a:avLst/>
            <a:gdLst/>
            <a:ahLst/>
            <a:cxnLst/>
            <a:rect l="l" t="t" r="r" b="b"/>
            <a:pathLst>
              <a:path w="4267505" h="6858000">
                <a:moveTo>
                  <a:pt x="853501" y="0"/>
                </a:moveTo>
                <a:lnTo>
                  <a:pt x="4267505" y="0"/>
                </a:lnTo>
                <a:lnTo>
                  <a:pt x="42675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3D2E"/>
          </a:solidFill>
          <a:ln/>
        </p:spPr>
      </p:sp>
      <p:sp>
        <p:nvSpPr>
          <p:cNvPr id="5" name="Shape 2"/>
          <p:cNvSpPr/>
          <p:nvPr/>
        </p:nvSpPr>
        <p:spPr>
          <a:xfrm>
            <a:off x="-476402" y="4953305"/>
            <a:ext cx="2857500" cy="2857500"/>
          </a:xfrm>
          <a:prstGeom prst="ellipse">
            <a:avLst/>
          </a:prstGeom>
          <a:noFill/>
          <a:ln w="508000">
            <a:solidFill>
              <a:srgbClr val="C9A227">
                <a:alpha val="5000"/>
              </a:srgbClr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666598" y="476402"/>
            <a:ext cx="109728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Registration Info</a:t>
            </a:r>
            <a:endParaRPr lang="en-US" sz="1500" dirty="0"/>
          </a:p>
        </p:txBody>
      </p:sp>
      <p:sp>
        <p:nvSpPr>
          <p:cNvPr id="7" name="Text 4"/>
          <p:cNvSpPr txBox="1"/>
          <p:nvPr/>
        </p:nvSpPr>
        <p:spPr>
          <a:xfrm>
            <a:off x="666598" y="857707"/>
            <a:ext cx="1116391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등록 및 접수 안내</a:t>
            </a:r>
            <a:endParaRPr lang="en-US" sz="3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l="-7" r="-7"/>
          <a:stretch/>
        </p:blipFill>
        <p:spPr>
          <a:xfrm>
            <a:off x="666598" y="1786738"/>
            <a:ext cx="6115507" cy="144383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1028700" y="2222906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1214323" y="2394814"/>
            <a:ext cx="200254" cy="2286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837944" y="2072945"/>
            <a:ext cx="38295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접수 기간</a:t>
            </a:r>
            <a:endParaRPr lang="en-US" sz="1300" dirty="0"/>
          </a:p>
        </p:txBody>
      </p:sp>
      <p:sp>
        <p:nvSpPr>
          <p:cNvPr id="12" name="Text 7"/>
          <p:cNvSpPr txBox="1"/>
          <p:nvPr/>
        </p:nvSpPr>
        <p:spPr>
          <a:xfrm>
            <a:off x="1837944" y="2377440"/>
            <a:ext cx="4299509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2026. 02. 02(월) ~ 선착순 마감</a:t>
            </a:r>
            <a:endParaRPr lang="en-US" sz="2100" dirty="0"/>
          </a:p>
        </p:txBody>
      </p:sp>
      <p:sp>
        <p:nvSpPr>
          <p:cNvPr id="13" name="Text 8"/>
          <p:cNvSpPr txBox="1"/>
          <p:nvPr/>
        </p:nvSpPr>
        <p:spPr>
          <a:xfrm>
            <a:off x="1837944" y="2745029"/>
            <a:ext cx="38295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6282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* 조기 마감이 예상되오니 서둘러주세요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-5" b="-5"/>
          <a:stretch/>
        </p:blipFill>
        <p:spPr>
          <a:xfrm>
            <a:off x="666598" y="3516782"/>
            <a:ext cx="6115507" cy="1458468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1028700" y="3960266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00607" y="4131259"/>
            <a:ext cx="228600" cy="228600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837944" y="3802075"/>
            <a:ext cx="23088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상담 및 문의 (평생교육원)</a:t>
            </a:r>
            <a:endParaRPr lang="en-US" sz="1300" dirty="0"/>
          </a:p>
        </p:txBody>
      </p:sp>
      <p:sp>
        <p:nvSpPr>
          <p:cNvPr id="18" name="Text 11"/>
          <p:cNvSpPr txBox="1"/>
          <p:nvPr/>
        </p:nvSpPr>
        <p:spPr>
          <a:xfrm>
            <a:off x="1837944" y="4107485"/>
            <a:ext cx="2058314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031-860-5172</a:t>
            </a:r>
            <a:endParaRPr lang="en-US" sz="2100" dirty="0"/>
          </a:p>
        </p:txBody>
      </p:sp>
      <p:sp>
        <p:nvSpPr>
          <p:cNvPr id="19" name="Text 12"/>
          <p:cNvSpPr txBox="1"/>
          <p:nvPr/>
        </p:nvSpPr>
        <p:spPr>
          <a:xfrm>
            <a:off x="1837944" y="4475074"/>
            <a:ext cx="21991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평일 09:00 ~ 18:00 상담 가능</a:t>
            </a:r>
            <a:endParaRPr lang="en-US" sz="11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 l="-16" r="-16"/>
          <a:stretch/>
        </p:blipFill>
        <p:spPr>
          <a:xfrm>
            <a:off x="666598" y="5260543"/>
            <a:ext cx="6115507" cy="1150315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1028700" y="5549494"/>
            <a:ext cx="571500" cy="571500"/>
          </a:xfrm>
          <a:prstGeom prst="ellipse">
            <a:avLst/>
          </a:prstGeom>
          <a:solidFill>
            <a:srgbClr val="FFF9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00607" y="5721401"/>
            <a:ext cx="228600" cy="228600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1837944" y="5545836"/>
            <a:ext cx="247985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접수 방법</a:t>
            </a:r>
            <a:endParaRPr lang="en-US" sz="1300" dirty="0"/>
          </a:p>
        </p:txBody>
      </p:sp>
      <p:sp>
        <p:nvSpPr>
          <p:cNvPr id="24" name="Text 15"/>
          <p:cNvSpPr txBox="1"/>
          <p:nvPr/>
        </p:nvSpPr>
        <p:spPr>
          <a:xfrm>
            <a:off x="1837944" y="5851246"/>
            <a:ext cx="301843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전화 접수 </a:t>
            </a:r>
            <a:r>
              <a:rPr lang="en-US" sz="1500" b="1" dirty="0">
                <a:solidFill>
                  <a:srgbClr val="99999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또는</a:t>
            </a:r>
            <a:r>
              <a:rPr lang="en-US" sz="1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방문 접수</a:t>
            </a:r>
            <a:endParaRPr lang="en-US" sz="1800" dirty="0"/>
          </a:p>
        </p:txBody>
      </p:sp>
      <p:sp>
        <p:nvSpPr>
          <p:cNvPr id="25" name="Shape 16"/>
          <p:cNvSpPr/>
          <p:nvPr/>
        </p:nvSpPr>
        <p:spPr>
          <a:xfrm>
            <a:off x="7448702" y="1433399"/>
            <a:ext cx="4076395" cy="1533449"/>
          </a:xfrm>
          <a:prstGeom prst="roundRect">
            <a:avLst>
              <a:gd name="adj" fmla="val 444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6" name="Text 17"/>
          <p:cNvSpPr txBox="1"/>
          <p:nvPr/>
        </p:nvSpPr>
        <p:spPr>
          <a:xfrm>
            <a:off x="7696505" y="1681201"/>
            <a:ext cx="37719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수강료</a:t>
            </a:r>
            <a:endParaRPr lang="en-US" sz="1300" dirty="0"/>
          </a:p>
        </p:txBody>
      </p:sp>
      <p:sp>
        <p:nvSpPr>
          <p:cNvPr id="27" name="Text 18"/>
          <p:cNvSpPr txBox="1"/>
          <p:nvPr/>
        </p:nvSpPr>
        <p:spPr>
          <a:xfrm>
            <a:off x="7696505" y="2014043"/>
            <a:ext cx="36960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1,000,000원</a:t>
            </a:r>
            <a:endParaRPr lang="en-US" sz="2400" dirty="0"/>
          </a:p>
        </p:txBody>
      </p:sp>
      <p:sp>
        <p:nvSpPr>
          <p:cNvPr id="28" name="Text 19"/>
          <p:cNvSpPr txBox="1"/>
          <p:nvPr/>
        </p:nvSpPr>
        <p:spPr>
          <a:xfrm>
            <a:off x="7696505" y="2518792"/>
            <a:ext cx="37719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6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(교재비 및 자격증 전형료 별도)</a:t>
            </a:r>
            <a:endParaRPr lang="en-US" sz="1000" dirty="0"/>
          </a:p>
        </p:txBody>
      </p:sp>
      <p:sp>
        <p:nvSpPr>
          <p:cNvPr id="29" name="Shape 20"/>
          <p:cNvSpPr/>
          <p:nvPr/>
        </p:nvSpPr>
        <p:spPr>
          <a:xfrm>
            <a:off x="7448702" y="3680994"/>
            <a:ext cx="4076395" cy="1447495"/>
          </a:xfrm>
          <a:prstGeom prst="roundRect">
            <a:avLst>
              <a:gd name="adj" fmla="val 4987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30" name="Text 21"/>
          <p:cNvSpPr txBox="1"/>
          <p:nvPr/>
        </p:nvSpPr>
        <p:spPr>
          <a:xfrm>
            <a:off x="7696505" y="3928797"/>
            <a:ext cx="37719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입금 계좌 (신한은행)</a:t>
            </a:r>
            <a:endParaRPr lang="en-US" sz="1300" dirty="0"/>
          </a:p>
        </p:txBody>
      </p:sp>
      <p:sp>
        <p:nvSpPr>
          <p:cNvPr id="31" name="Text 22"/>
          <p:cNvSpPr txBox="1"/>
          <p:nvPr/>
        </p:nvSpPr>
        <p:spPr>
          <a:xfrm>
            <a:off x="7696505" y="4262553"/>
            <a:ext cx="36960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140-014-160488</a:t>
            </a:r>
            <a:endParaRPr lang="en-US" sz="1800" dirty="0"/>
          </a:p>
        </p:txBody>
      </p:sp>
      <p:sp>
        <p:nvSpPr>
          <p:cNvPr id="32" name="Text 23"/>
          <p:cNvSpPr txBox="1"/>
          <p:nvPr/>
        </p:nvSpPr>
        <p:spPr>
          <a:xfrm>
            <a:off x="7696505" y="4653001"/>
            <a:ext cx="3771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예금주: 서정대학교</a:t>
            </a:r>
            <a:endParaRPr lang="en-US" sz="1200" dirty="0"/>
          </a:p>
        </p:txBody>
      </p:sp>
      <p:sp>
        <p:nvSpPr>
          <p:cNvPr id="33" name="Shape 24"/>
          <p:cNvSpPr/>
          <p:nvPr/>
        </p:nvSpPr>
        <p:spPr>
          <a:xfrm>
            <a:off x="7448702" y="5557343"/>
            <a:ext cx="4076395" cy="952805"/>
          </a:xfrm>
          <a:prstGeom prst="roundRect">
            <a:avLst>
              <a:gd name="adj" fmla="val 9597"/>
            </a:avLst>
          </a:prstGeom>
          <a:solidFill>
            <a:srgbClr val="000000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64603" y="5803317"/>
            <a:ext cx="133502" cy="133502"/>
          </a:xfrm>
          <a:prstGeom prst="rect">
            <a:avLst/>
          </a:prstGeom>
        </p:spPr>
      </p:pic>
      <p:sp>
        <p:nvSpPr>
          <p:cNvPr id="35" name="Text 25"/>
          <p:cNvSpPr txBox="1"/>
          <p:nvPr/>
        </p:nvSpPr>
        <p:spPr>
          <a:xfrm>
            <a:off x="7867498" y="5748453"/>
            <a:ext cx="268010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본 과정은 소수 정예로 운영됩니다.</a:t>
            </a:r>
            <a:endParaRPr lang="en-US" sz="1200" dirty="0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38898" y="6123357"/>
            <a:ext cx="133502" cy="133502"/>
          </a:xfrm>
          <a:prstGeom prst="rect">
            <a:avLst/>
          </a:prstGeom>
        </p:spPr>
      </p:pic>
      <p:sp>
        <p:nvSpPr>
          <p:cNvPr id="37" name="Text 26"/>
          <p:cNvSpPr txBox="1"/>
          <p:nvPr/>
        </p:nvSpPr>
        <p:spPr>
          <a:xfrm>
            <a:off x="7867498" y="6068493"/>
            <a:ext cx="293248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개인 장비 미보유 시 실습용 클럽 지원</a:t>
            </a:r>
            <a:endParaRPr lang="en-US" sz="1200" dirty="0"/>
          </a:p>
        </p:txBody>
      </p:sp>
      <p:sp>
        <p:nvSpPr>
          <p:cNvPr id="39" name="Text 28"/>
          <p:cNvSpPr txBox="1"/>
          <p:nvPr/>
        </p:nvSpPr>
        <p:spPr>
          <a:xfrm>
            <a:off x="2807208" y="5860390"/>
            <a:ext cx="4288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99999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또는</a:t>
            </a:r>
            <a:endParaRPr lang="en-US" sz="1500" dirty="0"/>
          </a:p>
        </p:txBody>
      </p:sp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878" y="956997"/>
            <a:ext cx="1152144" cy="381305"/>
          </a:xfrm>
          <a:prstGeom prst="rect">
            <a:avLst/>
          </a:prstGeom>
        </p:spPr>
      </p:pic>
      <p:sp>
        <p:nvSpPr>
          <p:cNvPr id="41" name="Text 29"/>
          <p:cNvSpPr/>
          <p:nvPr/>
        </p:nvSpPr>
        <p:spPr>
          <a:xfrm>
            <a:off x="7448702" y="956997"/>
            <a:ext cx="1153058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Tuition Fee</a:t>
            </a:r>
            <a:endParaRPr lang="en-US" sz="1200" dirty="0"/>
          </a:p>
        </p:txBody>
      </p:sp>
      <p:pic>
        <p:nvPicPr>
          <p:cNvPr id="4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1878" y="3199640"/>
            <a:ext cx="1333195" cy="381305"/>
          </a:xfrm>
          <a:prstGeom prst="rect">
            <a:avLst/>
          </a:prstGeom>
        </p:spPr>
      </p:pic>
      <p:sp>
        <p:nvSpPr>
          <p:cNvPr id="43" name="Text 30"/>
          <p:cNvSpPr/>
          <p:nvPr/>
        </p:nvSpPr>
        <p:spPr>
          <a:xfrm>
            <a:off x="7448702" y="3204592"/>
            <a:ext cx="1334110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Bank Account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1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1" b="-1"/>
          <a:stretch/>
        </p:blipFill>
        <p:spPr>
          <a:xfrm>
            <a:off x="-1" y="-985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123590" y="457200"/>
            <a:ext cx="5952744" cy="5952744"/>
          </a:xfrm>
          <a:prstGeom prst="ellipse">
            <a:avLst/>
          </a:prstGeom>
          <a:noFill/>
          <a:ln w="25400">
            <a:solidFill>
              <a:srgbClr val="C9A227">
                <a:alpha val="10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3952951" y="1285646"/>
            <a:ext cx="4286707" cy="4286707"/>
          </a:xfrm>
          <a:prstGeom prst="ellipse">
            <a:avLst/>
          </a:prstGeom>
          <a:noFill/>
          <a:ln w="12700">
            <a:solidFill>
              <a:srgbClr val="C9A227">
                <a:alpha val="2000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4393692" y="6156247"/>
            <a:ext cx="341162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75" dirty="0">
                <a:solidFill>
                  <a:srgbClr val="F7F3E8">
                    <a:alpha val="60000"/>
                  </a:srgbClr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Thank you for listening</a:t>
            </a:r>
            <a:endParaRPr lang="en-US" sz="18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19902" y="181051"/>
            <a:ext cx="952805" cy="95280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5952744" y="428854"/>
            <a:ext cx="286207" cy="457200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4727448" y="1466698"/>
            <a:ext cx="274320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kern="0" spc="375" dirty="0">
                <a:solidFill>
                  <a:srgbClr val="F7F3E8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Q &amp; A</a:t>
            </a:r>
            <a:endParaRPr lang="en-US" sz="60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t="-420" b="-420"/>
          <a:stretch/>
        </p:blipFill>
        <p:spPr>
          <a:xfrm>
            <a:off x="5715000" y="2467051"/>
            <a:ext cx="761695" cy="38405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3899916" y="2743200"/>
            <a:ext cx="4396435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100" dirty="0">
                <a:solidFill>
                  <a:srgbClr val="F7F3E8">
                    <a:alpha val="8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궁금한 점은 언제든 편하게 문의주세요.</a:t>
            </a:r>
            <a:endParaRPr lang="en-US" sz="2100" dirty="0"/>
          </a:p>
          <a:p>
            <a:pPr marL="0" indent="0" algn="ctr">
              <a:buNone/>
            </a:pPr>
            <a:r>
              <a:rPr lang="en-US" sz="2100" dirty="0">
                <a:solidFill>
                  <a:srgbClr val="F7F3E8">
                    <a:alpha val="8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여러분의 새로운 도전을 응원합니다. </a:t>
            </a:r>
            <a:endParaRPr lang="en-US" sz="2100" dirty="0"/>
          </a:p>
        </p:txBody>
      </p:sp>
      <p:sp>
        <p:nvSpPr>
          <p:cNvPr id="13" name="Shape 6"/>
          <p:cNvSpPr/>
          <p:nvPr/>
        </p:nvSpPr>
        <p:spPr>
          <a:xfrm>
            <a:off x="3996842" y="4109314"/>
            <a:ext cx="4200754" cy="1752905"/>
          </a:xfrm>
          <a:prstGeom prst="roundRect">
            <a:avLst>
              <a:gd name="adj" fmla="val 4536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C9A227">
                <a:alpha val="30000"/>
              </a:srgbClr>
            </a:solidFill>
            <a:prstDash val="solid"/>
          </a:ln>
        </p:spPr>
      </p:sp>
      <p:sp>
        <p:nvSpPr>
          <p:cNvPr id="14" name="Text 7"/>
          <p:cNvSpPr txBox="1"/>
          <p:nvPr/>
        </p:nvSpPr>
        <p:spPr>
          <a:xfrm>
            <a:off x="4520794" y="4404665"/>
            <a:ext cx="31528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Inquiry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300423" y="4709160"/>
            <a:ext cx="3592678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031-860-5172</a:t>
            </a:r>
            <a:endParaRPr lang="en-US" sz="3600" dirty="0"/>
          </a:p>
        </p:txBody>
      </p:sp>
      <p:sp>
        <p:nvSpPr>
          <p:cNvPr id="16" name="Text 9"/>
          <p:cNvSpPr txBox="1"/>
          <p:nvPr/>
        </p:nvSpPr>
        <p:spPr>
          <a:xfrm>
            <a:off x="4482389" y="5305349"/>
            <a:ext cx="32296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>
                    <a:alpha val="7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서정대학교 평생교육원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-1429207" y="4476902"/>
            <a:ext cx="3810305" cy="3810305"/>
          </a:xfrm>
          <a:prstGeom prst="ellipse">
            <a:avLst/>
          </a:prstGeom>
          <a:solidFill>
            <a:srgbClr val="C9A227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30000"/>
          </a:blip>
          <a:srcRect/>
          <a:stretch/>
        </p:blipFill>
        <p:spPr>
          <a:xfrm>
            <a:off x="10858500" y="1524305"/>
            <a:ext cx="952805" cy="9528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71500" y="1809598"/>
            <a:ext cx="5381244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/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7" name="Shape 3"/>
          <p:cNvSpPr/>
          <p:nvPr/>
        </p:nvSpPr>
        <p:spPr>
          <a:xfrm>
            <a:off x="571500" y="1809598"/>
            <a:ext cx="47549" cy="2143354"/>
          </a:xfrm>
          <a:prstGeom prst="roundRect">
            <a:avLst>
              <a:gd name="adj" fmla="val 102564"/>
            </a:avLst>
          </a:prstGeom>
          <a:solidFill>
            <a:srgbClr val="0F3D2E"/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</p:sp>
      <p:sp>
        <p:nvSpPr>
          <p:cNvPr id="8" name="Text 4"/>
          <p:cNvSpPr txBox="1"/>
          <p:nvPr/>
        </p:nvSpPr>
        <p:spPr>
          <a:xfrm>
            <a:off x="5157216" y="1904695"/>
            <a:ext cx="7580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0F0F0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01</a:t>
            </a:r>
            <a:endParaRPr lang="en-US" sz="4500" dirty="0"/>
          </a:p>
        </p:txBody>
      </p:sp>
      <p:sp>
        <p:nvSpPr>
          <p:cNvPr id="9" name="Shape 5"/>
          <p:cNvSpPr/>
          <p:nvPr/>
        </p:nvSpPr>
        <p:spPr>
          <a:xfrm>
            <a:off x="6238951" y="1809598"/>
            <a:ext cx="5381244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/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6238951" y="1809598"/>
            <a:ext cx="47549" cy="2143354"/>
          </a:xfrm>
          <a:prstGeom prst="roundRect">
            <a:avLst>
              <a:gd name="adj" fmla="val 102564"/>
            </a:avLst>
          </a:prstGeom>
          <a:solidFill>
            <a:srgbClr val="C9A227"/>
          </a:solidFill>
          <a:ln w="12700">
            <a:solidFill>
              <a:srgbClr val="C9A227">
                <a:alpha val="0"/>
              </a:srgbClr>
            </a:solidFill>
            <a:prstDash val="solid"/>
          </a:ln>
        </p:spPr>
      </p:sp>
      <p:sp>
        <p:nvSpPr>
          <p:cNvPr id="11" name="Text 7"/>
          <p:cNvSpPr txBox="1"/>
          <p:nvPr/>
        </p:nvSpPr>
        <p:spPr>
          <a:xfrm>
            <a:off x="10751515" y="1904695"/>
            <a:ext cx="7644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0F0F0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02</a:t>
            </a:r>
            <a:endParaRPr lang="en-US" sz="4500" dirty="0"/>
          </a:p>
        </p:txBody>
      </p:sp>
      <p:sp>
        <p:nvSpPr>
          <p:cNvPr id="12" name="Shape 8"/>
          <p:cNvSpPr/>
          <p:nvPr/>
        </p:nvSpPr>
        <p:spPr>
          <a:xfrm>
            <a:off x="571500" y="4238244"/>
            <a:ext cx="5381244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/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571500" y="4238244"/>
            <a:ext cx="47549" cy="2143354"/>
          </a:xfrm>
          <a:prstGeom prst="roundRect">
            <a:avLst>
              <a:gd name="adj" fmla="val 102564"/>
            </a:avLst>
          </a:prstGeom>
          <a:solidFill>
            <a:srgbClr val="0F3D2E"/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5084978" y="4334256"/>
            <a:ext cx="7644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0F0F0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03</a:t>
            </a:r>
            <a:endParaRPr lang="en-US" sz="4500" dirty="0"/>
          </a:p>
        </p:txBody>
      </p:sp>
      <p:sp>
        <p:nvSpPr>
          <p:cNvPr id="15" name="Shape 11"/>
          <p:cNvSpPr/>
          <p:nvPr/>
        </p:nvSpPr>
        <p:spPr>
          <a:xfrm>
            <a:off x="6238951" y="4238244"/>
            <a:ext cx="5381244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/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6238951" y="4238244"/>
            <a:ext cx="47549" cy="2143354"/>
          </a:xfrm>
          <a:prstGeom prst="roundRect">
            <a:avLst>
              <a:gd name="adj" fmla="val 102564"/>
            </a:avLst>
          </a:prstGeom>
          <a:solidFill>
            <a:srgbClr val="C9A227"/>
          </a:solidFill>
          <a:ln w="12700">
            <a:solidFill>
              <a:srgbClr val="C9A227">
                <a:alpha val="0"/>
              </a:srgbClr>
            </a:solidFill>
            <a:prstDash val="solid"/>
          </a:ln>
        </p:spPr>
      </p:sp>
      <p:sp>
        <p:nvSpPr>
          <p:cNvPr id="17" name="Text 13"/>
          <p:cNvSpPr txBox="1"/>
          <p:nvPr/>
        </p:nvSpPr>
        <p:spPr>
          <a:xfrm>
            <a:off x="10752430" y="4334256"/>
            <a:ext cx="7644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0F0F0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04</a:t>
            </a:r>
            <a:endParaRPr lang="en-US" sz="4500" dirty="0"/>
          </a:p>
        </p:txBody>
      </p:sp>
      <p:sp>
        <p:nvSpPr>
          <p:cNvPr id="18" name="Text 14"/>
          <p:cNvSpPr txBox="1"/>
          <p:nvPr/>
        </p:nvSpPr>
        <p:spPr>
          <a:xfrm>
            <a:off x="1429207" y="2309774"/>
            <a:ext cx="2861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과정 소개 및 비전</a:t>
            </a:r>
            <a:endParaRPr lang="en-US" sz="2400" dirty="0"/>
          </a:p>
        </p:txBody>
      </p:sp>
      <p:sp>
        <p:nvSpPr>
          <p:cNvPr id="19" name="Shape 15"/>
          <p:cNvSpPr/>
          <p:nvPr/>
        </p:nvSpPr>
        <p:spPr>
          <a:xfrm>
            <a:off x="905256" y="2348179"/>
            <a:ext cx="381305" cy="38130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9498" y="2452421"/>
            <a:ext cx="171907" cy="171907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905256" y="2881274"/>
            <a:ext cx="48390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단순한 취미를 넘어 전문 지도자로 거듭나는 제2의 </a:t>
            </a:r>
            <a:r>
              <a:rPr lang="en-US" sz="150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인생 설계</a:t>
            </a:r>
            <a:endParaRPr lang="en-US" sz="1500" dirty="0"/>
          </a:p>
        </p:txBody>
      </p:sp>
      <p:sp>
        <p:nvSpPr>
          <p:cNvPr id="22" name="Text 17"/>
          <p:cNvSpPr txBox="1"/>
          <p:nvPr/>
        </p:nvSpPr>
        <p:spPr>
          <a:xfrm>
            <a:off x="7095744" y="2309774"/>
            <a:ext cx="22265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16주 커리큘럼</a:t>
            </a:r>
            <a:endParaRPr lang="en-US" sz="2400" dirty="0"/>
          </a:p>
        </p:txBody>
      </p:sp>
      <p:sp>
        <p:nvSpPr>
          <p:cNvPr id="23" name="Shape 18"/>
          <p:cNvSpPr/>
          <p:nvPr/>
        </p:nvSpPr>
        <p:spPr>
          <a:xfrm>
            <a:off x="6572707" y="2348179"/>
            <a:ext cx="381305" cy="38130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76949" y="2452421"/>
            <a:ext cx="171907" cy="171907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6572707" y="2881274"/>
            <a:ext cx="51060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기초 스윙부터 필드 레슨, 자격증 대비까지 체계적인 마스터 코스</a:t>
            </a:r>
            <a:endParaRPr lang="en-US" sz="1500" dirty="0"/>
          </a:p>
        </p:txBody>
      </p:sp>
      <p:sp>
        <p:nvSpPr>
          <p:cNvPr id="26" name="Text 20"/>
          <p:cNvSpPr txBox="1"/>
          <p:nvPr/>
        </p:nvSpPr>
        <p:spPr>
          <a:xfrm>
            <a:off x="1429207" y="4738421"/>
            <a:ext cx="26663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교육생 특별 혜택</a:t>
            </a:r>
            <a:endParaRPr lang="en-US" sz="2400" dirty="0"/>
          </a:p>
        </p:txBody>
      </p:sp>
      <p:sp>
        <p:nvSpPr>
          <p:cNvPr id="27" name="Shape 21"/>
          <p:cNvSpPr/>
          <p:nvPr/>
        </p:nvSpPr>
        <p:spPr>
          <a:xfrm>
            <a:off x="905256" y="4776826"/>
            <a:ext cx="381305" cy="38130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9498" y="4881982"/>
            <a:ext cx="171907" cy="171907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905256" y="5309921"/>
            <a:ext cx="48390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대학 총장 명의 수료증 발급 및 1:1 밀착 </a:t>
            </a:r>
            <a:r>
              <a:rPr lang="en-US" sz="150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코칭과 </a:t>
            </a:r>
          </a:p>
          <a:p>
            <a:pPr marL="0" indent="0" algn="l">
              <a:buNone/>
            </a:pPr>
            <a:r>
              <a:rPr lang="en-US" sz="150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강력한 </a:t>
            </a:r>
            <a:r>
              <a:rPr lang="en-US" sz="15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동문 네트워크</a:t>
            </a:r>
            <a:endParaRPr lang="en-US" sz="1500" dirty="0"/>
          </a:p>
        </p:txBody>
      </p:sp>
      <p:sp>
        <p:nvSpPr>
          <p:cNvPr id="30" name="Text 23"/>
          <p:cNvSpPr txBox="1"/>
          <p:nvPr/>
        </p:nvSpPr>
        <p:spPr>
          <a:xfrm>
            <a:off x="7095744" y="4881982"/>
            <a:ext cx="2861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신청 및 등록 안내</a:t>
            </a:r>
            <a:endParaRPr lang="en-US" sz="2400" dirty="0"/>
          </a:p>
        </p:txBody>
      </p:sp>
      <p:sp>
        <p:nvSpPr>
          <p:cNvPr id="31" name="Shape 24"/>
          <p:cNvSpPr/>
          <p:nvPr/>
        </p:nvSpPr>
        <p:spPr>
          <a:xfrm>
            <a:off x="6572707" y="4919472"/>
            <a:ext cx="381305" cy="38130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76949" y="5024628"/>
            <a:ext cx="171907" cy="171907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6572707" y="5453482"/>
            <a:ext cx="51060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상세 모집 일정 및 등록 방법 안내 (선착순 마감 주의)</a:t>
            </a:r>
            <a:endParaRPr lang="en-US" sz="1500" dirty="0"/>
          </a:p>
        </p:txBody>
      </p:sp>
      <p:sp>
        <p:nvSpPr>
          <p:cNvPr id="34" name="Shape 26"/>
          <p:cNvSpPr/>
          <p:nvPr/>
        </p:nvSpPr>
        <p:spPr>
          <a:xfrm>
            <a:off x="0" y="0"/>
            <a:ext cx="12191695" cy="1333195"/>
          </a:xfrm>
          <a:prstGeom prst="rect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Text 27"/>
          <p:cNvSpPr txBox="1"/>
          <p:nvPr/>
        </p:nvSpPr>
        <p:spPr>
          <a:xfrm>
            <a:off x="571500" y="323698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kern="0" spc="-75" dirty="0">
                <a:solidFill>
                  <a:srgbClr val="FFFFFF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CONTENTS</a:t>
            </a:r>
            <a:endParaRPr lang="en-US" sz="3600" dirty="0"/>
          </a:p>
        </p:txBody>
      </p:sp>
      <p:sp>
        <p:nvSpPr>
          <p:cNvPr id="36" name="Text 28"/>
          <p:cNvSpPr txBox="1"/>
          <p:nvPr/>
        </p:nvSpPr>
        <p:spPr>
          <a:xfrm>
            <a:off x="7565746" y="523951"/>
            <a:ext cx="43626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2026 Park Golf Leadership Course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534095" y="0"/>
            <a:ext cx="3657600" cy="6858000"/>
          </a:xfrm>
          <a:prstGeom prst="rect">
            <a:avLst/>
          </a:prstGeom>
          <a:solidFill>
            <a:srgbClr val="0F3D2E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-952805" y="4953305"/>
            <a:ext cx="2857500" cy="2857500"/>
          </a:xfrm>
          <a:prstGeom prst="ellipse">
            <a:avLst/>
          </a:prstGeom>
          <a:noFill/>
          <a:ln w="381000">
            <a:solidFill>
              <a:srgbClr val="C9A227">
                <a:alpha val="5000"/>
              </a:srgbClr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609905" y="571500"/>
            <a:ext cx="10972800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왜 지금, </a:t>
            </a:r>
            <a:r>
              <a:rPr lang="en-US" sz="4200" b="1" dirty="0">
                <a:solidFill>
                  <a:srgbClr val="C9A227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파크골프</a:t>
            </a:r>
            <a:r>
              <a:rPr lang="en-US" sz="42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인가?</a:t>
            </a:r>
            <a:endParaRPr lang="en-US" sz="4200" dirty="0"/>
          </a:p>
        </p:txBody>
      </p:sp>
      <p:sp>
        <p:nvSpPr>
          <p:cNvPr id="7" name="Text 4"/>
          <p:cNvSpPr txBox="1"/>
          <p:nvPr/>
        </p:nvSpPr>
        <p:spPr>
          <a:xfrm>
            <a:off x="666598" y="1306678"/>
            <a:ext cx="10858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-37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100세 시대의 새로운 라이프스타일 솔루션</a:t>
            </a:r>
            <a:endParaRPr lang="en-US" sz="1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1695" y="2125980"/>
            <a:ext cx="3301898" cy="416052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1936699" y="2563978"/>
            <a:ext cx="952805" cy="95280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84502" y="2811780"/>
            <a:ext cx="457200" cy="4572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084478" y="3802075"/>
            <a:ext cx="265999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건강 (Health)</a:t>
            </a:r>
            <a:endParaRPr lang="en-US" sz="2700" dirty="0"/>
          </a:p>
        </p:txBody>
      </p:sp>
      <p:sp>
        <p:nvSpPr>
          <p:cNvPr id="12" name="Text 7"/>
          <p:cNvSpPr txBox="1"/>
          <p:nvPr/>
        </p:nvSpPr>
        <p:spPr>
          <a:xfrm>
            <a:off x="1008583" y="4507078"/>
            <a:ext cx="2812694" cy="1343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저강도·고효율 유산소 운동으로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시니어 건강 유지</a:t>
            </a: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균형 감각과 유연성 강화 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t="-3" b="-3"/>
          <a:stretch/>
        </p:blipFill>
        <p:spPr>
          <a:xfrm>
            <a:off x="8128102" y="2125980"/>
            <a:ext cx="3301898" cy="4160520"/>
          </a:xfrm>
          <a:prstGeom prst="rect">
            <a:avLst/>
          </a:prstGeom>
        </p:spPr>
      </p:pic>
      <p:sp>
        <p:nvSpPr>
          <p:cNvPr id="14" name="Shape 8"/>
          <p:cNvSpPr/>
          <p:nvPr/>
        </p:nvSpPr>
        <p:spPr>
          <a:xfrm>
            <a:off x="9303106" y="2563978"/>
            <a:ext cx="952805" cy="95280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l="-44" r="-44"/>
          <a:stretch/>
        </p:blipFill>
        <p:spPr>
          <a:xfrm>
            <a:off x="9521647" y="2811780"/>
            <a:ext cx="514807" cy="4572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8457286" y="3802075"/>
            <a:ext cx="265176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비전 (Vision)</a:t>
            </a:r>
            <a:endParaRPr lang="en-US" sz="2700" dirty="0"/>
          </a:p>
        </p:txBody>
      </p:sp>
      <p:sp>
        <p:nvSpPr>
          <p:cNvPr id="17" name="Text 10"/>
          <p:cNvSpPr txBox="1"/>
          <p:nvPr/>
        </p:nvSpPr>
        <p:spPr>
          <a:xfrm>
            <a:off x="8591702" y="4507078"/>
            <a:ext cx="2383841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단순 취미를 넘어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 지도자</a:t>
            </a:r>
            <a:r>
              <a:rPr lang="en-US" sz="160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로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제2의 직업 창출 기회 </a:t>
            </a:r>
            <a:endParaRPr lang="en-US" sz="1600" dirty="0"/>
          </a:p>
        </p:txBody>
      </p:sp>
      <p:sp>
        <p:nvSpPr>
          <p:cNvPr id="18" name="Text 11"/>
          <p:cNvSpPr txBox="1"/>
          <p:nvPr/>
        </p:nvSpPr>
        <p:spPr>
          <a:xfrm>
            <a:off x="10959084" y="2316175"/>
            <a:ext cx="32461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0E0E0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01</a:t>
            </a:r>
            <a:endParaRPr lang="en-US" sz="18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 t="-3" b="-3"/>
          <a:stretch/>
        </p:blipFill>
        <p:spPr>
          <a:xfrm>
            <a:off x="4444898" y="2030882"/>
            <a:ext cx="3301898" cy="4160520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5619902" y="2468880"/>
            <a:ext cx="952805" cy="952805"/>
          </a:xfrm>
          <a:prstGeom prst="ellipse">
            <a:avLst/>
          </a:prstGeom>
          <a:solidFill>
            <a:srgbClr val="FFF9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810098" y="2716682"/>
            <a:ext cx="571500" cy="457200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4774082" y="3706978"/>
            <a:ext cx="265176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kern="0" spc="-75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사교 (Social)</a:t>
            </a:r>
            <a:endParaRPr lang="en-US" sz="2700" dirty="0"/>
          </a:p>
        </p:txBody>
      </p:sp>
      <p:sp>
        <p:nvSpPr>
          <p:cNvPr id="23" name="Text 14"/>
          <p:cNvSpPr txBox="1"/>
          <p:nvPr/>
        </p:nvSpPr>
        <p:spPr>
          <a:xfrm>
            <a:off x="4811573" y="4411980"/>
            <a:ext cx="257495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새로운 </a:t>
            </a:r>
            <a:r>
              <a:rPr lang="en-US" sz="16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인적 네트워크 형성</a:t>
            </a: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과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세대 간 활발한 소통을 통한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품격 있는 커뮤니티 활동 </a:t>
            </a:r>
            <a:endParaRPr lang="en-US" sz="1600" dirty="0"/>
          </a:p>
        </p:txBody>
      </p:sp>
      <p:sp>
        <p:nvSpPr>
          <p:cNvPr id="24" name="Text 15"/>
          <p:cNvSpPr txBox="1"/>
          <p:nvPr/>
        </p:nvSpPr>
        <p:spPr>
          <a:xfrm>
            <a:off x="7246620" y="2278685"/>
            <a:ext cx="3529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E0B3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02</a:t>
            </a:r>
            <a:endParaRPr lang="en-US" sz="1800" dirty="0"/>
          </a:p>
        </p:txBody>
      </p:sp>
      <p:sp>
        <p:nvSpPr>
          <p:cNvPr id="25" name="Text 16"/>
          <p:cNvSpPr txBox="1"/>
          <p:nvPr/>
        </p:nvSpPr>
        <p:spPr>
          <a:xfrm>
            <a:off x="10929823" y="2316175"/>
            <a:ext cx="3529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0E0E0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8204911" y="5619902"/>
            <a:ext cx="3991356" cy="1429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0" b="1" dirty="0">
                <a:solidFill>
                  <a:srgbClr val="0F3D2E">
                    <a:alpha val="3000"/>
                  </a:srgbClr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INFO</a:t>
            </a:r>
            <a:endParaRPr lang="en-US" sz="1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384" r="-384"/>
          <a:stretch/>
        </p:blipFill>
        <p:spPr>
          <a:xfrm>
            <a:off x="571500" y="0"/>
            <a:ext cx="38405" cy="1429207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666598" y="1571854"/>
            <a:ext cx="10858500" cy="19202"/>
          </a:xfrm>
          <a:prstGeom prst="rect">
            <a:avLst/>
          </a:prstGeom>
          <a:solidFill>
            <a:srgbClr val="0F3D2E">
              <a:alpha val="10000"/>
            </a:srgbClr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666598" y="476402"/>
            <a:ext cx="109728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Course Information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666598" y="809244"/>
            <a:ext cx="11163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모집 요강 </a:t>
            </a:r>
            <a:r>
              <a:rPr lang="en-US" sz="900" b="1" dirty="0">
                <a:solidFill>
                  <a:srgbClr val="555555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| 과정 한눈에 보기</a:t>
            </a:r>
            <a:endParaRPr lang="en-US" sz="3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14" r="-14"/>
          <a:stretch/>
        </p:blipFill>
        <p:spPr>
          <a:xfrm>
            <a:off x="666598" y="1867205"/>
            <a:ext cx="5333695" cy="1289304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961949" y="2058314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FF5C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 l="-881" r="-881"/>
          <a:stretch/>
        </p:blipFill>
        <p:spPr>
          <a:xfrm>
            <a:off x="1128370" y="2210105"/>
            <a:ext cx="237744" cy="2670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772107" y="2058314"/>
            <a:ext cx="41815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B08D1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교육 기간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1772107" y="2372868"/>
            <a:ext cx="407731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2026.03.24(화) ~ 07.14(화)</a:t>
            </a:r>
            <a:endParaRPr lang="en-US" sz="18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총 16주 과정</a:t>
            </a:r>
            <a:endParaRPr lang="en-US" sz="18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l="-14" r="-14"/>
          <a:stretch/>
        </p:blipFill>
        <p:spPr>
          <a:xfrm>
            <a:off x="6191402" y="1867205"/>
            <a:ext cx="5333695" cy="1289304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6486754" y="2058314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FF5C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38544" y="2210105"/>
            <a:ext cx="267005" cy="26700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7295998" y="2058314"/>
            <a:ext cx="41815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B08D1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교육 시간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7295998" y="2372868"/>
            <a:ext cx="407731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매주 화요일</a:t>
            </a:r>
            <a:endParaRPr lang="en-US" sz="1800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17:00 ~ 19:30 </a:t>
            </a:r>
            <a:r>
              <a:rPr lang="en-US" sz="15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(이론/실기 병행)</a:t>
            </a:r>
            <a:endParaRPr lang="en-US" sz="18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8"/>
          <a:srcRect l="-6" r="-6"/>
          <a:stretch/>
        </p:blipFill>
        <p:spPr>
          <a:xfrm>
            <a:off x="666598" y="3347618"/>
            <a:ext cx="5333695" cy="1588313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961949" y="3538728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47572" y="3690518"/>
            <a:ext cx="200254" cy="2670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1772107" y="3538728"/>
            <a:ext cx="41815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교육 장소</a:t>
            </a:r>
            <a:endParaRPr lang="en-US" sz="1300" dirty="0"/>
          </a:p>
        </p:txBody>
      </p:sp>
      <p:sp>
        <p:nvSpPr>
          <p:cNvPr id="23" name="Text 13"/>
          <p:cNvSpPr txBox="1"/>
          <p:nvPr/>
        </p:nvSpPr>
        <p:spPr>
          <a:xfrm>
            <a:off x="1772107" y="3852367"/>
            <a:ext cx="4077310" cy="1091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서정대학교 </a:t>
            </a:r>
            <a:r>
              <a:rPr lang="en-US" sz="1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본교 강의실</a:t>
            </a:r>
            <a:endParaRPr lang="en-US" sz="1800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+ 주요 </a:t>
            </a:r>
            <a:r>
              <a:rPr lang="en-US" sz="18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파크골프장</a:t>
            </a:r>
            <a:r>
              <a:rPr lang="en-US" sz="180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</a:p>
          <a:p>
            <a:r>
              <a:rPr lang="en-US" altLang="ko-KR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+ </a:t>
            </a:r>
            <a:r>
              <a:rPr lang="en-US" sz="180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8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스크린 </a:t>
            </a:r>
            <a:r>
              <a:rPr lang="ko-KR" altLang="en-US" sz="18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연습장</a:t>
            </a:r>
            <a:endParaRPr lang="en-US" sz="18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8"/>
          <a:srcRect l="-6" r="-6"/>
          <a:stretch/>
        </p:blipFill>
        <p:spPr>
          <a:xfrm>
            <a:off x="6191402" y="3347618"/>
            <a:ext cx="5333695" cy="1588313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6486754" y="3538728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05626" y="3690518"/>
            <a:ext cx="333756" cy="267005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7295998" y="3538728"/>
            <a:ext cx="41815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모집 대상</a:t>
            </a:r>
            <a:endParaRPr lang="en-US" sz="1300" dirty="0"/>
          </a:p>
        </p:txBody>
      </p:sp>
      <p:sp>
        <p:nvSpPr>
          <p:cNvPr id="28" name="Text 16"/>
          <p:cNvSpPr txBox="1"/>
          <p:nvPr/>
        </p:nvSpPr>
        <p:spPr>
          <a:xfrm>
            <a:off x="7295998" y="3852367"/>
            <a:ext cx="4069994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파크골프 </a:t>
            </a: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입문자</a:t>
            </a:r>
            <a:r>
              <a:rPr lang="en-US" sz="16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60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초보자</a:t>
            </a:r>
          </a:p>
          <a:p>
            <a:pPr marL="0" indent="0" algn="l">
              <a:buNone/>
            </a:pPr>
            <a:r>
              <a:rPr lang="en-US" sz="160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</a:t>
            </a:r>
            <a:r>
              <a:rPr lang="en-US" sz="16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체계적인 </a:t>
            </a: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실력 </a:t>
            </a:r>
            <a:r>
              <a:rPr 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향상</a:t>
            </a:r>
            <a:r>
              <a:rPr lang="en-US" sz="160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희망자</a:t>
            </a:r>
          </a:p>
          <a:p>
            <a:pPr marL="0" indent="0" algn="l">
              <a:buNone/>
            </a:pPr>
            <a:r>
              <a:rPr lang="en-US" sz="160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</a:t>
            </a:r>
            <a:r>
              <a:rPr lang="en-US" sz="16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지도자 </a:t>
            </a: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자격증 취득</a:t>
            </a:r>
            <a:r>
              <a:rPr lang="en-US" sz="1600" dirty="0">
                <a:solidFill>
                  <a:srgbClr val="33333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희망자</a:t>
            </a:r>
            <a:endParaRPr lang="en-US" sz="1600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1"/>
          <a:srcRect t="-16" b="-16"/>
          <a:stretch/>
        </p:blipFill>
        <p:spPr>
          <a:xfrm>
            <a:off x="666598" y="5127041"/>
            <a:ext cx="10858500" cy="1339596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905256" y="5317236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2"/>
          <a:srcRect l="-685" r="-685"/>
          <a:stretch/>
        </p:blipFill>
        <p:spPr>
          <a:xfrm>
            <a:off x="1037844" y="5469941"/>
            <a:ext cx="304495" cy="267005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1714500" y="5317236"/>
            <a:ext cx="976396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운영 특징</a:t>
            </a:r>
            <a:endParaRPr lang="en-US" sz="1300" dirty="0"/>
          </a:p>
        </p:txBody>
      </p:sp>
      <p:sp>
        <p:nvSpPr>
          <p:cNvPr id="33" name="Text 19"/>
          <p:cNvSpPr txBox="1"/>
          <p:nvPr/>
        </p:nvSpPr>
        <p:spPr>
          <a:xfrm>
            <a:off x="1620622" y="5724601"/>
            <a:ext cx="9666122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소수 정예 </a:t>
            </a:r>
            <a:r>
              <a:rPr lang="en-US" b="1" dirty="0">
                <a:solidFill>
                  <a:schemeClr val="accent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선착순 모집</a:t>
            </a:r>
            <a:r>
              <a:rPr lang="en-US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으로 조기 마감될 수 있으며</a:t>
            </a:r>
            <a:r>
              <a:rPr lang="en-US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 </a:t>
            </a:r>
            <a:r>
              <a:rPr lang="en-US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개인별 수준에 맞춘 </a:t>
            </a:r>
            <a:r>
              <a:rPr lang="en-US" b="1" dirty="0">
                <a:solidFill>
                  <a:schemeClr val="accent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단계별 맞춤 코칭</a:t>
            </a:r>
            <a:r>
              <a:rPr lang="en-US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을 제공합니다.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t="-401" b="-401"/>
          <a:stretch/>
        </p:blipFill>
        <p:spPr>
          <a:xfrm>
            <a:off x="0" y="3419856"/>
            <a:ext cx="12191695" cy="19202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C9A227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-476402" y="5429707"/>
            <a:ext cx="1904695" cy="1904695"/>
          </a:xfrm>
          <a:prstGeom prst="ellipse">
            <a:avLst/>
          </a:prstGeom>
          <a:solidFill>
            <a:srgbClr val="0F3D2E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609905" y="476402"/>
            <a:ext cx="109728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Curriculum Roadmap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514807" y="857707"/>
            <a:ext cx="1116391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16주 커리큘럼 로드맵</a:t>
            </a:r>
            <a:endParaRPr lang="en-US" sz="3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30" b="-30"/>
          <a:stretch/>
        </p:blipFill>
        <p:spPr>
          <a:xfrm>
            <a:off x="4063594" y="3836822"/>
            <a:ext cx="190195" cy="30449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rcRect t="-30" b="-30"/>
          <a:stretch/>
        </p:blipFill>
        <p:spPr>
          <a:xfrm>
            <a:off x="7937906" y="3836822"/>
            <a:ext cx="190195" cy="3044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rcRect l="-2" r="-2"/>
          <a:stretch/>
        </p:blipFill>
        <p:spPr>
          <a:xfrm>
            <a:off x="666598" y="1786738"/>
            <a:ext cx="3111703" cy="4404665"/>
          </a:xfrm>
          <a:prstGeom prst="rect">
            <a:avLst/>
          </a:prstGeom>
        </p:spPr>
      </p:pic>
      <p:sp>
        <p:nvSpPr>
          <p:cNvPr id="12" name="Shape 5"/>
          <p:cNvSpPr/>
          <p:nvPr/>
        </p:nvSpPr>
        <p:spPr>
          <a:xfrm>
            <a:off x="905256" y="2635301"/>
            <a:ext cx="2638044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56" y="2157984"/>
            <a:ext cx="838505" cy="32369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905256" y="2157984"/>
            <a:ext cx="8385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01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937053" y="2148840"/>
            <a:ext cx="685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555555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1~5주</a:t>
            </a:r>
            <a:endParaRPr lang="en-US" sz="1800" dirty="0"/>
          </a:p>
        </p:txBody>
      </p:sp>
      <p:sp>
        <p:nvSpPr>
          <p:cNvPr id="16" name="Text 8"/>
          <p:cNvSpPr txBox="1"/>
          <p:nvPr/>
        </p:nvSpPr>
        <p:spPr>
          <a:xfrm>
            <a:off x="905256" y="2834640"/>
            <a:ext cx="2744114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입문 및 기초</a:t>
            </a:r>
            <a:endParaRPr lang="en-US" sz="22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기본기 다지기</a:t>
            </a:r>
            <a:endParaRPr lang="en-US" sz="2200" dirty="0"/>
          </a:p>
        </p:txBody>
      </p:sp>
      <p:sp>
        <p:nvSpPr>
          <p:cNvPr id="17" name="Text 9"/>
          <p:cNvSpPr txBox="1"/>
          <p:nvPr/>
        </p:nvSpPr>
        <p:spPr>
          <a:xfrm>
            <a:off x="905256" y="3673145"/>
            <a:ext cx="28291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탄탄한 이론과 자세 확립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1153058" y="4167835"/>
            <a:ext cx="2581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오리엔테이션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매너/규정</a:t>
            </a:r>
            <a:endParaRPr lang="en-US" sz="13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905256" y="4234586"/>
            <a:ext cx="133502" cy="15270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1153058" y="4539996"/>
            <a:ext cx="2581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파크골프의 </a:t>
            </a: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기초 이해</a:t>
            </a:r>
            <a:endParaRPr lang="en-US" sz="130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905256" y="4605833"/>
            <a:ext cx="133502" cy="1527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1153058" y="4911242"/>
            <a:ext cx="2581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기초 스윙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마스터 (그립/자세)</a:t>
            </a:r>
            <a:endParaRPr lang="en-US" sz="13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905256" y="4977994"/>
            <a:ext cx="133502" cy="152705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9"/>
          <a:srcRect l="-3" r="-3"/>
          <a:stretch/>
        </p:blipFill>
        <p:spPr>
          <a:xfrm>
            <a:off x="4539996" y="1596542"/>
            <a:ext cx="3111703" cy="4594860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4778654" y="2445106"/>
            <a:ext cx="2638044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8654" y="1967789"/>
            <a:ext cx="838505" cy="323698"/>
          </a:xfrm>
          <a:prstGeom prst="rect">
            <a:avLst/>
          </a:prstGeom>
        </p:spPr>
      </p:pic>
      <p:sp>
        <p:nvSpPr>
          <p:cNvPr id="27" name="Text 14"/>
          <p:cNvSpPr/>
          <p:nvPr/>
        </p:nvSpPr>
        <p:spPr>
          <a:xfrm>
            <a:off x="4778654" y="1967789"/>
            <a:ext cx="8385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02</a:t>
            </a:r>
            <a:endParaRPr lang="en-US" sz="1200" dirty="0"/>
          </a:p>
        </p:txBody>
      </p:sp>
      <p:sp>
        <p:nvSpPr>
          <p:cNvPr id="28" name="Text 15"/>
          <p:cNvSpPr txBox="1"/>
          <p:nvPr/>
        </p:nvSpPr>
        <p:spPr>
          <a:xfrm>
            <a:off x="6674206" y="1958645"/>
            <a:ext cx="82387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6~10주</a:t>
            </a:r>
            <a:endParaRPr lang="en-US" sz="1800" dirty="0"/>
          </a:p>
        </p:txBody>
      </p:sp>
      <p:sp>
        <p:nvSpPr>
          <p:cNvPr id="29" name="Text 16"/>
          <p:cNvSpPr txBox="1"/>
          <p:nvPr/>
        </p:nvSpPr>
        <p:spPr>
          <a:xfrm>
            <a:off x="4778654" y="2644445"/>
            <a:ext cx="2744114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실전 테크닉</a:t>
            </a:r>
            <a:endParaRPr lang="en-US" sz="22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스코어 관리</a:t>
            </a:r>
            <a:endParaRPr lang="en-US" sz="2200" dirty="0"/>
          </a:p>
        </p:txBody>
      </p:sp>
      <p:sp>
        <p:nvSpPr>
          <p:cNvPr id="30" name="Text 17"/>
          <p:cNvSpPr txBox="1"/>
          <p:nvPr/>
        </p:nvSpPr>
        <p:spPr>
          <a:xfrm>
            <a:off x="4778654" y="3482035"/>
            <a:ext cx="28291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8A6D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필드 적응력 및 기술 강화</a:t>
            </a:r>
            <a:endParaRPr lang="en-US" sz="1300" dirty="0"/>
          </a:p>
        </p:txBody>
      </p:sp>
      <p:sp>
        <p:nvSpPr>
          <p:cNvPr id="31" name="Text 18"/>
          <p:cNvSpPr txBox="1"/>
          <p:nvPr/>
        </p:nvSpPr>
        <p:spPr>
          <a:xfrm>
            <a:off x="5064862" y="3977640"/>
            <a:ext cx="254294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스크린 활용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자세 정밀 교정</a:t>
            </a:r>
            <a:endParaRPr lang="en-US" sz="1300" dirty="0"/>
          </a:p>
        </p:txBody>
      </p:sp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11"/>
          <a:srcRect l="-33" r="-33"/>
          <a:stretch/>
        </p:blipFill>
        <p:spPr>
          <a:xfrm>
            <a:off x="4778654" y="4044391"/>
            <a:ext cx="171907" cy="152705"/>
          </a:xfrm>
          <a:prstGeom prst="rect">
            <a:avLst/>
          </a:prstGeom>
        </p:spPr>
      </p:pic>
      <p:sp>
        <p:nvSpPr>
          <p:cNvPr id="33" name="Text 19"/>
          <p:cNvSpPr txBox="1"/>
          <p:nvPr/>
        </p:nvSpPr>
        <p:spPr>
          <a:xfrm>
            <a:off x="5064862" y="4348886"/>
            <a:ext cx="254294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트러블 샷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(벙커/장애물)</a:t>
            </a:r>
            <a:endParaRPr lang="en-US" sz="1300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11"/>
          <a:srcRect l="-33" r="-33"/>
          <a:stretch/>
        </p:blipFill>
        <p:spPr>
          <a:xfrm>
            <a:off x="4778654" y="4415638"/>
            <a:ext cx="171907" cy="152705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5064862" y="4720133"/>
            <a:ext cx="254294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퍼팅의 미학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1차 필드 레슨</a:t>
            </a:r>
            <a:endParaRPr lang="en-US" sz="1300" dirty="0"/>
          </a:p>
        </p:txBody>
      </p:sp>
      <p:pic>
        <p:nvPicPr>
          <p:cNvPr id="36" name="Image 13" descr="preencoded.png"/>
          <p:cNvPicPr>
            <a:picLocks noChangeAspect="1"/>
          </p:cNvPicPr>
          <p:nvPr/>
        </p:nvPicPr>
        <p:blipFill>
          <a:blip r:embed="rId11"/>
          <a:srcRect l="-33" r="-33"/>
          <a:stretch/>
        </p:blipFill>
        <p:spPr>
          <a:xfrm>
            <a:off x="4778654" y="4786884"/>
            <a:ext cx="171907" cy="152705"/>
          </a:xfrm>
          <a:prstGeom prst="rect">
            <a:avLst/>
          </a:prstGeom>
        </p:spPr>
      </p:pic>
      <p:pic>
        <p:nvPicPr>
          <p:cNvPr id="37" name="Image 14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413394" y="1786738"/>
            <a:ext cx="3111703" cy="4404665"/>
          </a:xfrm>
          <a:prstGeom prst="rect">
            <a:avLst/>
          </a:prstGeom>
        </p:spPr>
      </p:pic>
      <p:sp>
        <p:nvSpPr>
          <p:cNvPr id="38" name="Shape 21"/>
          <p:cNvSpPr/>
          <p:nvPr/>
        </p:nvSpPr>
        <p:spPr>
          <a:xfrm>
            <a:off x="8652053" y="2635301"/>
            <a:ext cx="2638044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pic>
        <p:nvPicPr>
          <p:cNvPr id="39" name="Image 1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053" y="2157984"/>
            <a:ext cx="838505" cy="323698"/>
          </a:xfrm>
          <a:prstGeom prst="rect">
            <a:avLst/>
          </a:prstGeom>
        </p:spPr>
      </p:pic>
      <p:sp>
        <p:nvSpPr>
          <p:cNvPr id="40" name="Text 22"/>
          <p:cNvSpPr/>
          <p:nvPr/>
        </p:nvSpPr>
        <p:spPr>
          <a:xfrm>
            <a:off x="8652053" y="2157984"/>
            <a:ext cx="838505" cy="324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03</a:t>
            </a:r>
            <a:endParaRPr lang="en-US" sz="1200" dirty="0"/>
          </a:p>
        </p:txBody>
      </p:sp>
      <p:sp>
        <p:nvSpPr>
          <p:cNvPr id="41" name="Text 23"/>
          <p:cNvSpPr txBox="1"/>
          <p:nvPr/>
        </p:nvSpPr>
        <p:spPr>
          <a:xfrm>
            <a:off x="10470794" y="2148840"/>
            <a:ext cx="9683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555555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11~16주</a:t>
            </a:r>
            <a:endParaRPr lang="en-US" sz="1800" dirty="0"/>
          </a:p>
        </p:txBody>
      </p:sp>
      <p:sp>
        <p:nvSpPr>
          <p:cNvPr id="42" name="Text 24"/>
          <p:cNvSpPr txBox="1"/>
          <p:nvPr/>
        </p:nvSpPr>
        <p:spPr>
          <a:xfrm>
            <a:off x="8652053" y="2834640"/>
            <a:ext cx="2744114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심화 및 자격증</a:t>
            </a:r>
            <a:endParaRPr lang="en-US" sz="22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전문가 도약</a:t>
            </a:r>
            <a:endParaRPr lang="en-US" sz="2200" dirty="0"/>
          </a:p>
        </p:txBody>
      </p:sp>
      <p:sp>
        <p:nvSpPr>
          <p:cNvPr id="43" name="Text 25"/>
          <p:cNvSpPr txBox="1"/>
          <p:nvPr/>
        </p:nvSpPr>
        <p:spPr>
          <a:xfrm>
            <a:off x="8652053" y="3673145"/>
            <a:ext cx="28291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지도자 자격 취득 및 수료</a:t>
            </a:r>
            <a:endParaRPr lang="en-US" sz="1300" dirty="0"/>
          </a:p>
        </p:txBody>
      </p:sp>
      <p:sp>
        <p:nvSpPr>
          <p:cNvPr id="44" name="Text 26"/>
          <p:cNvSpPr txBox="1"/>
          <p:nvPr/>
        </p:nvSpPr>
        <p:spPr>
          <a:xfrm>
            <a:off x="8899855" y="4167835"/>
            <a:ext cx="2581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원정 라운딩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코스 공략</a:t>
            </a:r>
            <a:endParaRPr lang="en-US" sz="1300" dirty="0"/>
          </a:p>
        </p:txBody>
      </p:sp>
      <p:pic>
        <p:nvPicPr>
          <p:cNvPr id="45" name="Image 16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52053" y="4234586"/>
            <a:ext cx="133502" cy="152705"/>
          </a:xfrm>
          <a:prstGeom prst="rect">
            <a:avLst/>
          </a:prstGeom>
        </p:spPr>
      </p:pic>
      <p:sp>
        <p:nvSpPr>
          <p:cNvPr id="46" name="Text 27"/>
          <p:cNvSpPr txBox="1"/>
          <p:nvPr/>
        </p:nvSpPr>
        <p:spPr>
          <a:xfrm>
            <a:off x="8899855" y="4539996"/>
            <a:ext cx="2581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지도자 자격증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집중 트레이닝</a:t>
            </a:r>
            <a:endParaRPr lang="en-US" sz="1300" dirty="0"/>
          </a:p>
        </p:txBody>
      </p:sp>
      <p:pic>
        <p:nvPicPr>
          <p:cNvPr id="47" name="Image 17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52053" y="4605833"/>
            <a:ext cx="133502" cy="152705"/>
          </a:xfrm>
          <a:prstGeom prst="rect">
            <a:avLst/>
          </a:prstGeom>
        </p:spPr>
      </p:pic>
      <p:sp>
        <p:nvSpPr>
          <p:cNvPr id="48" name="Text 28"/>
          <p:cNvSpPr txBox="1"/>
          <p:nvPr/>
        </p:nvSpPr>
        <p:spPr>
          <a:xfrm>
            <a:off x="8899855" y="4911242"/>
            <a:ext cx="2581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총장배 대회</a:t>
            </a:r>
            <a:r>
              <a:rPr lang="en-US" sz="13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영광의 수료식</a:t>
            </a:r>
            <a:endParaRPr lang="en-US" sz="1300" dirty="0"/>
          </a:p>
        </p:txBody>
      </p:sp>
      <p:pic>
        <p:nvPicPr>
          <p:cNvPr id="49" name="Image 18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652053" y="4977994"/>
            <a:ext cx="133502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-8687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382305" y="0"/>
            <a:ext cx="3810305" cy="6858000"/>
          </a:xfrm>
          <a:custGeom>
            <a:avLst/>
            <a:gdLst/>
            <a:ahLst/>
            <a:cxnLst/>
            <a:rect l="l" t="t" r="r" b="b"/>
            <a:pathLst>
              <a:path w="3810305" h="6858000">
                <a:moveTo>
                  <a:pt x="762061" y="0"/>
                </a:moveTo>
                <a:lnTo>
                  <a:pt x="3810305" y="0"/>
                </a:lnTo>
                <a:lnTo>
                  <a:pt x="38103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3D2E">
              <a:alpha val="3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81305" y="381305"/>
            <a:ext cx="190195" cy="190195"/>
          </a:xfrm>
          <a:prstGeom prst="rect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66598" y="1600200"/>
            <a:ext cx="10858500" cy="19202"/>
          </a:xfrm>
          <a:prstGeom prst="rect">
            <a:avLst/>
          </a:prstGeom>
          <a:solidFill>
            <a:srgbClr val="0F3D2E">
              <a:alpha val="10000"/>
            </a:srgbClr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98" y="476402"/>
            <a:ext cx="1047902" cy="3337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598" y="476402"/>
            <a:ext cx="1047902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01</a:t>
            </a:r>
            <a:endParaRPr lang="en-US" sz="1300" dirty="0"/>
          </a:p>
        </p:txBody>
      </p:sp>
      <p:sp>
        <p:nvSpPr>
          <p:cNvPr id="9" name="Text 5"/>
          <p:cNvSpPr txBox="1"/>
          <p:nvPr/>
        </p:nvSpPr>
        <p:spPr>
          <a:xfrm>
            <a:off x="666598" y="857707"/>
            <a:ext cx="5633618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입문 및 기초 (1~5주차)</a:t>
            </a:r>
            <a:endParaRPr lang="en-US" sz="3600" dirty="0"/>
          </a:p>
        </p:txBody>
      </p:sp>
      <p:sp>
        <p:nvSpPr>
          <p:cNvPr id="10" name="Text 6"/>
          <p:cNvSpPr txBox="1"/>
          <p:nvPr/>
        </p:nvSpPr>
        <p:spPr>
          <a:xfrm>
            <a:off x="7248449" y="1072591"/>
            <a:ext cx="428305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탄탄한 기본기 다지기 &amp; 파크골프 에티켓 습득</a:t>
            </a:r>
            <a:endParaRPr lang="en-US" sz="15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666598" y="1996135"/>
            <a:ext cx="3454603" cy="442752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206" r="-206"/>
          <a:stretch/>
        </p:blipFill>
        <p:spPr>
          <a:xfrm>
            <a:off x="666598" y="1996135"/>
            <a:ext cx="3454603" cy="75895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3365906" y="2187245"/>
            <a:ext cx="707746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01</a:t>
            </a:r>
            <a:endParaRPr lang="en-US" sz="4200" dirty="0">
              <a:solidFill>
                <a:srgbClr val="0F3D2E"/>
              </a:solidFill>
            </a:endParaRPr>
          </a:p>
        </p:txBody>
      </p:sp>
      <p:sp>
        <p:nvSpPr>
          <p:cNvPr id="14" name="Shape 8"/>
          <p:cNvSpPr/>
          <p:nvPr/>
        </p:nvSpPr>
        <p:spPr>
          <a:xfrm>
            <a:off x="952805" y="2358238"/>
            <a:ext cx="476402" cy="476402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71677" y="2500884"/>
            <a:ext cx="237744" cy="19019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952805" y="4099255"/>
            <a:ext cx="75895" cy="7589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0"/>
          <p:cNvSpPr txBox="1"/>
          <p:nvPr/>
        </p:nvSpPr>
        <p:spPr>
          <a:xfrm>
            <a:off x="1071677" y="4006325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과정 소개 및 </a:t>
            </a: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교육생 상호 인사</a:t>
            </a:r>
            <a:endParaRPr lang="en-US" sz="1500" dirty="0"/>
          </a:p>
        </p:txBody>
      </p:sp>
      <p:sp>
        <p:nvSpPr>
          <p:cNvPr id="18" name="Shape 11"/>
          <p:cNvSpPr/>
          <p:nvPr/>
        </p:nvSpPr>
        <p:spPr>
          <a:xfrm>
            <a:off x="952805" y="4604004"/>
            <a:ext cx="75895" cy="7589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2"/>
          <p:cNvSpPr txBox="1"/>
          <p:nvPr/>
        </p:nvSpPr>
        <p:spPr>
          <a:xfrm>
            <a:off x="1084936" y="4527703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파크골프장 </a:t>
            </a: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기본 매너</a:t>
            </a: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교육</a:t>
            </a:r>
            <a:endParaRPr lang="en-US" sz="1500" dirty="0"/>
          </a:p>
        </p:txBody>
      </p:sp>
      <p:sp>
        <p:nvSpPr>
          <p:cNvPr id="20" name="Shape 13"/>
          <p:cNvSpPr/>
          <p:nvPr/>
        </p:nvSpPr>
        <p:spPr>
          <a:xfrm>
            <a:off x="952805" y="5109667"/>
            <a:ext cx="75895" cy="7589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4"/>
          <p:cNvSpPr txBox="1"/>
          <p:nvPr/>
        </p:nvSpPr>
        <p:spPr>
          <a:xfrm>
            <a:off x="1085088" y="5042458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안전 수칙 및 교육 규정 안내</a:t>
            </a:r>
            <a:endParaRPr lang="en-US" sz="15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58945" y="1996135"/>
            <a:ext cx="3454603" cy="4427525"/>
          </a:xfrm>
          <a:prstGeom prst="rect">
            <a:avLst/>
          </a:prstGeom>
        </p:spPr>
      </p:pic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rcRect l="-203" r="-203"/>
          <a:stretch/>
        </p:blipFill>
        <p:spPr>
          <a:xfrm>
            <a:off x="4358945" y="1996135"/>
            <a:ext cx="3454603" cy="75895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6989674" y="2187245"/>
            <a:ext cx="715061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02</a:t>
            </a:r>
            <a:endParaRPr lang="en-US" sz="4200" dirty="0">
              <a:solidFill>
                <a:srgbClr val="0F3D2E"/>
              </a:solidFill>
            </a:endParaRPr>
          </a:p>
        </p:txBody>
      </p:sp>
      <p:sp>
        <p:nvSpPr>
          <p:cNvPr id="25" name="Shape 16"/>
          <p:cNvSpPr/>
          <p:nvPr/>
        </p:nvSpPr>
        <p:spPr>
          <a:xfrm>
            <a:off x="4645152" y="2358238"/>
            <a:ext cx="476402" cy="476402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87798" y="2500884"/>
            <a:ext cx="190195" cy="190195"/>
          </a:xfrm>
          <a:prstGeom prst="rect">
            <a:avLst/>
          </a:prstGeom>
        </p:spPr>
      </p:pic>
      <p:sp>
        <p:nvSpPr>
          <p:cNvPr id="27" name="Shape 17"/>
          <p:cNvSpPr/>
          <p:nvPr/>
        </p:nvSpPr>
        <p:spPr>
          <a:xfrm>
            <a:off x="4645152" y="4099255"/>
            <a:ext cx="75895" cy="7589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Text 18"/>
          <p:cNvSpPr txBox="1"/>
          <p:nvPr/>
        </p:nvSpPr>
        <p:spPr>
          <a:xfrm>
            <a:off x="4772254" y="3998535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필수 규정</a:t>
            </a: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에티켓 심화</a:t>
            </a:r>
            <a:endParaRPr lang="en-US" sz="1500" dirty="0"/>
          </a:p>
        </p:txBody>
      </p:sp>
      <p:sp>
        <p:nvSpPr>
          <p:cNvPr id="29" name="Shape 19"/>
          <p:cNvSpPr/>
          <p:nvPr/>
        </p:nvSpPr>
        <p:spPr>
          <a:xfrm>
            <a:off x="4645152" y="4604004"/>
            <a:ext cx="75895" cy="7589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0" name="Text 20"/>
          <p:cNvSpPr txBox="1"/>
          <p:nvPr/>
        </p:nvSpPr>
        <p:spPr>
          <a:xfrm>
            <a:off x="4780194" y="4536795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올바른 </a:t>
            </a: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용구 선택</a:t>
            </a: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가이드</a:t>
            </a:r>
            <a:endParaRPr lang="en-US" sz="1500" dirty="0"/>
          </a:p>
        </p:txBody>
      </p:sp>
      <p:sp>
        <p:nvSpPr>
          <p:cNvPr id="31" name="Shape 21"/>
          <p:cNvSpPr/>
          <p:nvPr/>
        </p:nvSpPr>
        <p:spPr>
          <a:xfrm>
            <a:off x="4645152" y="5109667"/>
            <a:ext cx="75895" cy="75895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Text 22"/>
          <p:cNvSpPr txBox="1"/>
          <p:nvPr/>
        </p:nvSpPr>
        <p:spPr>
          <a:xfrm>
            <a:off x="4800718" y="5028504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복장 규정 및 필드 매너</a:t>
            </a:r>
            <a:endParaRPr lang="en-US" sz="1500" dirty="0"/>
          </a:p>
        </p:txBody>
      </p:sp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11"/>
          <a:srcRect l="-2" r="-2"/>
          <a:stretch/>
        </p:blipFill>
        <p:spPr>
          <a:xfrm>
            <a:off x="8052206" y="1996135"/>
            <a:ext cx="3473806" cy="4427525"/>
          </a:xfrm>
          <a:prstGeom prst="rect">
            <a:avLst/>
          </a:prstGeom>
        </p:spPr>
      </p:pic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2"/>
          <a:srcRect l="-203" r="-203"/>
          <a:stretch/>
        </p:blipFill>
        <p:spPr>
          <a:xfrm>
            <a:off x="8061350" y="2006194"/>
            <a:ext cx="3454603" cy="75895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10090404" y="2196389"/>
            <a:ext cx="15169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9624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03-05</a:t>
            </a:r>
            <a:endParaRPr lang="en-US" sz="3600" dirty="0">
              <a:solidFill>
                <a:srgbClr val="BA9624"/>
              </a:solidFill>
            </a:endParaRPr>
          </a:p>
        </p:txBody>
      </p:sp>
      <p:sp>
        <p:nvSpPr>
          <p:cNvPr id="36" name="Shape 24"/>
          <p:cNvSpPr/>
          <p:nvPr/>
        </p:nvSpPr>
        <p:spPr>
          <a:xfrm>
            <a:off x="8346643" y="2368296"/>
            <a:ext cx="476402" cy="476402"/>
          </a:xfrm>
          <a:prstGeom prst="ellipse">
            <a:avLst/>
          </a:prstGeom>
          <a:solidFill>
            <a:srgbClr val="FFF9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7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513978" y="2510942"/>
            <a:ext cx="142646" cy="190195"/>
          </a:xfrm>
          <a:prstGeom prst="rect">
            <a:avLst/>
          </a:prstGeom>
        </p:spPr>
      </p:pic>
      <p:sp>
        <p:nvSpPr>
          <p:cNvPr id="38" name="Shape 25"/>
          <p:cNvSpPr/>
          <p:nvPr/>
        </p:nvSpPr>
        <p:spPr>
          <a:xfrm>
            <a:off x="8346643" y="4109314"/>
            <a:ext cx="75895" cy="75895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26"/>
          <p:cNvSpPr txBox="1"/>
          <p:nvPr/>
        </p:nvSpPr>
        <p:spPr>
          <a:xfrm>
            <a:off x="8457032" y="4016044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그립 &amp; 스탠스</a:t>
            </a: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자세 정밀 교정</a:t>
            </a:r>
            <a:endParaRPr lang="en-US" sz="1500" dirty="0"/>
          </a:p>
        </p:txBody>
      </p:sp>
      <p:sp>
        <p:nvSpPr>
          <p:cNvPr id="40" name="Shape 27"/>
          <p:cNvSpPr/>
          <p:nvPr/>
        </p:nvSpPr>
        <p:spPr>
          <a:xfrm>
            <a:off x="8346643" y="4614062"/>
            <a:ext cx="75895" cy="75895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Text 28"/>
          <p:cNvSpPr txBox="1"/>
          <p:nvPr/>
        </p:nvSpPr>
        <p:spPr>
          <a:xfrm>
            <a:off x="8473475" y="4502319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정확한 </a:t>
            </a:r>
            <a:r>
              <a:rPr lang="en-US" sz="15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스윙 궤도</a:t>
            </a: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정립 실습</a:t>
            </a:r>
            <a:endParaRPr lang="en-US" sz="1500" dirty="0"/>
          </a:p>
        </p:txBody>
      </p:sp>
      <p:sp>
        <p:nvSpPr>
          <p:cNvPr id="42" name="Shape 29"/>
          <p:cNvSpPr/>
          <p:nvPr/>
        </p:nvSpPr>
        <p:spPr>
          <a:xfrm>
            <a:off x="8346643" y="5118811"/>
            <a:ext cx="75895" cy="75895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3" name="Text 30"/>
          <p:cNvSpPr txBox="1"/>
          <p:nvPr/>
        </p:nvSpPr>
        <p:spPr>
          <a:xfrm>
            <a:off x="8473475" y="5017770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임팩트 강화 및 </a:t>
            </a:r>
            <a:r>
              <a:rPr lang="en-US" sz="15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비거리 향상</a:t>
            </a:r>
            <a:endParaRPr lang="en-US" sz="1500" dirty="0"/>
          </a:p>
        </p:txBody>
      </p:sp>
      <p:sp>
        <p:nvSpPr>
          <p:cNvPr id="44" name="Shape 31"/>
          <p:cNvSpPr/>
          <p:nvPr/>
        </p:nvSpPr>
        <p:spPr>
          <a:xfrm>
            <a:off x="8346643" y="5623560"/>
            <a:ext cx="75895" cy="75895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5" name="Text 32"/>
          <p:cNvSpPr txBox="1"/>
          <p:nvPr/>
        </p:nvSpPr>
        <p:spPr>
          <a:xfrm>
            <a:off x="8457032" y="5518403"/>
            <a:ext cx="3076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개인별 기초 동작 피드백</a:t>
            </a:r>
            <a:endParaRPr lang="en-US" sz="1500" dirty="0"/>
          </a:p>
        </p:txBody>
      </p:sp>
      <p:sp>
        <p:nvSpPr>
          <p:cNvPr id="46" name="Text 33"/>
          <p:cNvSpPr txBox="1"/>
          <p:nvPr/>
        </p:nvSpPr>
        <p:spPr>
          <a:xfrm>
            <a:off x="952805" y="3072384"/>
            <a:ext cx="298643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오리엔테이션</a:t>
            </a:r>
            <a:endParaRPr lang="en-US" sz="2100" dirty="0"/>
          </a:p>
          <a:p>
            <a:pPr marL="0" indent="0" algn="l">
              <a:buNone/>
            </a:pPr>
            <a:r>
              <a:rPr lang="en-US" sz="2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입학생 규정</a:t>
            </a:r>
            <a:endParaRPr lang="en-US" sz="2100" dirty="0"/>
          </a:p>
        </p:txBody>
      </p:sp>
      <p:sp>
        <p:nvSpPr>
          <p:cNvPr id="47" name="Text 34"/>
          <p:cNvSpPr txBox="1"/>
          <p:nvPr/>
        </p:nvSpPr>
        <p:spPr>
          <a:xfrm>
            <a:off x="4645152" y="3072384"/>
            <a:ext cx="298643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파크골프의</a:t>
            </a:r>
            <a:endParaRPr lang="en-US" sz="2100" dirty="0"/>
          </a:p>
          <a:p>
            <a:pPr marL="0" indent="0" algn="l">
              <a:buNone/>
            </a:pPr>
            <a:r>
              <a:rPr lang="en-US" sz="2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기초 이해</a:t>
            </a:r>
            <a:endParaRPr lang="en-US" sz="2100" dirty="0"/>
          </a:p>
        </p:txBody>
      </p:sp>
      <p:sp>
        <p:nvSpPr>
          <p:cNvPr id="48" name="Text 35"/>
          <p:cNvSpPr txBox="1"/>
          <p:nvPr/>
        </p:nvSpPr>
        <p:spPr>
          <a:xfrm>
            <a:off x="8346643" y="3082442"/>
            <a:ext cx="2986430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기초 스윙</a:t>
            </a:r>
            <a:endParaRPr lang="en-US" sz="2100" dirty="0"/>
          </a:p>
          <a:p>
            <a:pPr marL="0" indent="0" algn="l">
              <a:buNone/>
            </a:pPr>
            <a:r>
              <a:rPr lang="en-US" sz="2100" b="1" dirty="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마스터 코스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30309" y="-8256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382305" y="0"/>
            <a:ext cx="3810305" cy="6858000"/>
          </a:xfrm>
          <a:custGeom>
            <a:avLst/>
            <a:gdLst/>
            <a:ahLst/>
            <a:cxnLst/>
            <a:rect l="l" t="t" r="r" b="b"/>
            <a:pathLst>
              <a:path w="3810305" h="6858000">
                <a:moveTo>
                  <a:pt x="762061" y="0"/>
                </a:moveTo>
                <a:lnTo>
                  <a:pt x="3810305" y="0"/>
                </a:lnTo>
                <a:lnTo>
                  <a:pt x="38103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3D2E">
              <a:alpha val="3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81305" y="381305"/>
            <a:ext cx="190195" cy="190195"/>
          </a:xfrm>
          <a:prstGeom prst="rect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1362456"/>
            <a:ext cx="11048695" cy="19202"/>
          </a:xfrm>
          <a:prstGeom prst="rect">
            <a:avLst/>
          </a:prstGeom>
          <a:solidFill>
            <a:srgbClr val="0F3D2E">
              <a:alpha val="10000"/>
            </a:srgbClr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305"/>
            <a:ext cx="933602" cy="30449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1500" y="381305"/>
            <a:ext cx="9336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02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71500" y="733349"/>
            <a:ext cx="4953305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실전 테크닉 (6~10주차)</a:t>
            </a:r>
            <a:endParaRPr lang="en-US" sz="3100" dirty="0"/>
          </a:p>
        </p:txBody>
      </p:sp>
      <p:sp>
        <p:nvSpPr>
          <p:cNvPr id="10" name="Text 6"/>
          <p:cNvSpPr txBox="1"/>
          <p:nvPr/>
        </p:nvSpPr>
        <p:spPr>
          <a:xfrm>
            <a:off x="7648042" y="908914"/>
            <a:ext cx="397672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스코어를 줄이는 실전 기술 &amp; 코스 적응력 강화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t="-10" b="-10"/>
          <a:stretch/>
        </p:blipFill>
        <p:spPr>
          <a:xfrm>
            <a:off x="571500" y="1661465"/>
            <a:ext cx="2614270" cy="481614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t="-407" b="-407"/>
          <a:stretch/>
        </p:blipFill>
        <p:spPr>
          <a:xfrm>
            <a:off x="571500" y="1661465"/>
            <a:ext cx="2614270" cy="57607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2500884" y="1804111"/>
            <a:ext cx="6199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06</a:t>
            </a:r>
            <a:endParaRPr lang="en-US" sz="3600" dirty="0">
              <a:solidFill>
                <a:srgbClr val="0F3D2E"/>
              </a:solidFill>
            </a:endParaRPr>
          </a:p>
        </p:txBody>
      </p:sp>
      <p:sp>
        <p:nvSpPr>
          <p:cNvPr id="14" name="Shape 8"/>
          <p:cNvSpPr/>
          <p:nvPr/>
        </p:nvSpPr>
        <p:spPr>
          <a:xfrm>
            <a:off x="800100" y="1946758"/>
            <a:ext cx="418795" cy="41879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842" b="-842"/>
          <a:stretch/>
        </p:blipFill>
        <p:spPr>
          <a:xfrm>
            <a:off x="914400" y="2071116"/>
            <a:ext cx="190195" cy="171907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00100" y="3404311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0"/>
          <p:cNvSpPr txBox="1"/>
          <p:nvPr/>
        </p:nvSpPr>
        <p:spPr>
          <a:xfrm>
            <a:off x="896771" y="3351733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8" name="Shape 11"/>
          <p:cNvSpPr/>
          <p:nvPr/>
        </p:nvSpPr>
        <p:spPr>
          <a:xfrm>
            <a:off x="800100" y="3803904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Shape 15"/>
          <p:cNvSpPr/>
          <p:nvPr/>
        </p:nvSpPr>
        <p:spPr>
          <a:xfrm>
            <a:off x="800100" y="5896051"/>
            <a:ext cx="2162556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sp>
        <p:nvSpPr>
          <p:cNvPr id="23" name="Text 16"/>
          <p:cNvSpPr txBox="1"/>
          <p:nvPr/>
        </p:nvSpPr>
        <p:spPr>
          <a:xfrm>
            <a:off x="913723" y="6056309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10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야외 파크골프장</a:t>
            </a:r>
            <a:endParaRPr lang="en-US" sz="11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800100" y="6081674"/>
            <a:ext cx="105156" cy="133502"/>
          </a:xfrm>
          <a:prstGeom prst="rect">
            <a:avLst/>
          </a:prstGeom>
        </p:spPr>
      </p:pic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5"/>
          <a:srcRect t="-10" b="-10"/>
          <a:stretch/>
        </p:blipFill>
        <p:spPr>
          <a:xfrm>
            <a:off x="3376879" y="1661465"/>
            <a:ext cx="2614270" cy="4816145"/>
          </a:xfrm>
          <a:prstGeom prst="rect">
            <a:avLst/>
          </a:prstGeom>
        </p:spPr>
      </p:pic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6"/>
          <a:srcRect t="-407" b="-407"/>
          <a:stretch/>
        </p:blipFill>
        <p:spPr>
          <a:xfrm>
            <a:off x="3376879" y="1661465"/>
            <a:ext cx="2614270" cy="57607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5308092" y="1804111"/>
            <a:ext cx="6199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07</a:t>
            </a:r>
            <a:endParaRPr lang="en-US" sz="3600" dirty="0">
              <a:solidFill>
                <a:srgbClr val="0F3D2E"/>
              </a:solidFill>
            </a:endParaRPr>
          </a:p>
        </p:txBody>
      </p:sp>
      <p:sp>
        <p:nvSpPr>
          <p:cNvPr id="28" name="Shape 18"/>
          <p:cNvSpPr/>
          <p:nvPr/>
        </p:nvSpPr>
        <p:spPr>
          <a:xfrm>
            <a:off x="3605479" y="1946758"/>
            <a:ext cx="418795" cy="41879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9"/>
          <a:srcRect l="-760" r="-760"/>
          <a:stretch/>
        </p:blipFill>
        <p:spPr>
          <a:xfrm>
            <a:off x="3738982" y="2071116"/>
            <a:ext cx="152705" cy="171907"/>
          </a:xfrm>
          <a:prstGeom prst="rect">
            <a:avLst/>
          </a:prstGeom>
        </p:spPr>
      </p:pic>
      <p:sp>
        <p:nvSpPr>
          <p:cNvPr id="30" name="Shape 19"/>
          <p:cNvSpPr/>
          <p:nvPr/>
        </p:nvSpPr>
        <p:spPr>
          <a:xfrm>
            <a:off x="3605479" y="3404311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21"/>
          <p:cNvSpPr/>
          <p:nvPr/>
        </p:nvSpPr>
        <p:spPr>
          <a:xfrm>
            <a:off x="3605479" y="3803904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Shape 25"/>
          <p:cNvSpPr/>
          <p:nvPr/>
        </p:nvSpPr>
        <p:spPr>
          <a:xfrm>
            <a:off x="3605479" y="5896051"/>
            <a:ext cx="2162556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sp>
        <p:nvSpPr>
          <p:cNvPr id="37" name="Text 26"/>
          <p:cNvSpPr txBox="1"/>
          <p:nvPr/>
        </p:nvSpPr>
        <p:spPr>
          <a:xfrm>
            <a:off x="3710635" y="6047842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r>
              <a:rPr lang="en-US" sz="110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altLang="ko-KR" sz="110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야외 파크골프장</a:t>
            </a:r>
            <a:endParaRPr lang="en-US" sz="1100" dirty="0"/>
          </a:p>
        </p:txBody>
      </p:sp>
      <p:pic>
        <p:nvPicPr>
          <p:cNvPr id="38" name="Image 9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3605479" y="6081674"/>
            <a:ext cx="105156" cy="133502"/>
          </a:xfrm>
          <a:prstGeom prst="rect">
            <a:avLst/>
          </a:prstGeom>
        </p:spPr>
      </p:pic>
      <p:pic>
        <p:nvPicPr>
          <p:cNvPr id="39" name="Image 10" descr="preencoded.png"/>
          <p:cNvPicPr>
            <a:picLocks noChangeAspect="1"/>
          </p:cNvPicPr>
          <p:nvPr/>
        </p:nvPicPr>
        <p:blipFill>
          <a:blip r:embed="rId5"/>
          <a:srcRect t="-10" b="-10"/>
          <a:stretch/>
        </p:blipFill>
        <p:spPr>
          <a:xfrm>
            <a:off x="6208217" y="1661465"/>
            <a:ext cx="2614270" cy="4816145"/>
          </a:xfrm>
          <a:prstGeom prst="rect">
            <a:avLst/>
          </a:prstGeom>
        </p:spPr>
      </p:pic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6"/>
          <a:srcRect t="-407" b="-407"/>
          <a:stretch/>
        </p:blipFill>
        <p:spPr>
          <a:xfrm>
            <a:off x="6181344" y="1661465"/>
            <a:ext cx="2614270" cy="57607"/>
          </a:xfrm>
          <a:prstGeom prst="rect">
            <a:avLst/>
          </a:prstGeom>
        </p:spPr>
      </p:pic>
      <p:sp>
        <p:nvSpPr>
          <p:cNvPr id="41" name="Text 27"/>
          <p:cNvSpPr txBox="1"/>
          <p:nvPr/>
        </p:nvSpPr>
        <p:spPr>
          <a:xfrm>
            <a:off x="8109814" y="1804111"/>
            <a:ext cx="6291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09</a:t>
            </a:r>
            <a:endParaRPr lang="en-US" sz="3600" dirty="0">
              <a:solidFill>
                <a:srgbClr val="0F3D2E"/>
              </a:solidFill>
            </a:endParaRPr>
          </a:p>
        </p:txBody>
      </p:sp>
      <p:sp>
        <p:nvSpPr>
          <p:cNvPr id="42" name="Shape 28"/>
          <p:cNvSpPr/>
          <p:nvPr/>
        </p:nvSpPr>
        <p:spPr>
          <a:xfrm>
            <a:off x="6409944" y="1946758"/>
            <a:ext cx="418795" cy="41879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3" name="Image 1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34302" y="2071116"/>
            <a:ext cx="171907" cy="171907"/>
          </a:xfrm>
          <a:prstGeom prst="rect">
            <a:avLst/>
          </a:prstGeom>
        </p:spPr>
      </p:pic>
      <p:sp>
        <p:nvSpPr>
          <p:cNvPr id="44" name="Shape 29"/>
          <p:cNvSpPr/>
          <p:nvPr/>
        </p:nvSpPr>
        <p:spPr>
          <a:xfrm>
            <a:off x="6409944" y="3404311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7" name="Text 32"/>
          <p:cNvSpPr txBox="1"/>
          <p:nvPr/>
        </p:nvSpPr>
        <p:spPr>
          <a:xfrm>
            <a:off x="922172" y="3717910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그린 </a:t>
            </a: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라인 읽기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심화</a:t>
            </a:r>
            <a:endParaRPr lang="en-US" sz="1200" dirty="0"/>
          </a:p>
        </p:txBody>
      </p:sp>
      <p:sp>
        <p:nvSpPr>
          <p:cNvPr id="50" name="Shape 35"/>
          <p:cNvSpPr/>
          <p:nvPr/>
        </p:nvSpPr>
        <p:spPr>
          <a:xfrm>
            <a:off x="6409944" y="5896051"/>
            <a:ext cx="2162556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sp>
        <p:nvSpPr>
          <p:cNvPr id="51" name="Text 36"/>
          <p:cNvSpPr txBox="1"/>
          <p:nvPr/>
        </p:nvSpPr>
        <p:spPr>
          <a:xfrm>
            <a:off x="6515100" y="6047842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스크린 파크골프장 </a:t>
            </a:r>
            <a:endParaRPr lang="en-US" sz="1100" dirty="0"/>
          </a:p>
        </p:txBody>
      </p:sp>
      <p:pic>
        <p:nvPicPr>
          <p:cNvPr id="52" name="Image 13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6409944" y="6081674"/>
            <a:ext cx="105156" cy="133502"/>
          </a:xfrm>
          <a:prstGeom prst="rect">
            <a:avLst/>
          </a:prstGeom>
        </p:spPr>
      </p:pic>
      <p:pic>
        <p:nvPicPr>
          <p:cNvPr id="53" name="Image 14" descr="preencoded.png"/>
          <p:cNvPicPr>
            <a:picLocks noChangeAspect="1"/>
          </p:cNvPicPr>
          <p:nvPr/>
        </p:nvPicPr>
        <p:blipFill>
          <a:blip r:embed="rId11"/>
          <a:srcRect t="-7" b="-7"/>
          <a:stretch/>
        </p:blipFill>
        <p:spPr>
          <a:xfrm>
            <a:off x="8986723" y="1661465"/>
            <a:ext cx="2633472" cy="4816145"/>
          </a:xfrm>
          <a:prstGeom prst="rect">
            <a:avLst/>
          </a:prstGeom>
        </p:spPr>
      </p:pic>
      <p:pic>
        <p:nvPicPr>
          <p:cNvPr id="54" name="Image 15" descr="preencoded.png"/>
          <p:cNvPicPr>
            <a:picLocks noChangeAspect="1"/>
          </p:cNvPicPr>
          <p:nvPr/>
        </p:nvPicPr>
        <p:blipFill>
          <a:blip r:embed="rId12"/>
          <a:srcRect t="-407" b="-407"/>
          <a:stretch/>
        </p:blipFill>
        <p:spPr>
          <a:xfrm>
            <a:off x="8996782" y="1670609"/>
            <a:ext cx="2614270" cy="57607"/>
          </a:xfrm>
          <a:prstGeom prst="rect">
            <a:avLst/>
          </a:prstGeom>
        </p:spPr>
      </p:pic>
      <p:sp>
        <p:nvSpPr>
          <p:cNvPr id="55" name="Text 37"/>
          <p:cNvSpPr txBox="1"/>
          <p:nvPr/>
        </p:nvSpPr>
        <p:spPr>
          <a:xfrm>
            <a:off x="10983773" y="1813255"/>
            <a:ext cx="60624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BA9624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10</a:t>
            </a:r>
            <a:endParaRPr lang="en-US" sz="3600" dirty="0">
              <a:solidFill>
                <a:srgbClr val="BA9624"/>
              </a:solidFill>
            </a:endParaRPr>
          </a:p>
        </p:txBody>
      </p:sp>
      <p:sp>
        <p:nvSpPr>
          <p:cNvPr id="56" name="Shape 38"/>
          <p:cNvSpPr/>
          <p:nvPr/>
        </p:nvSpPr>
        <p:spPr>
          <a:xfrm>
            <a:off x="9225382" y="1956816"/>
            <a:ext cx="418795" cy="418795"/>
          </a:xfrm>
          <a:prstGeom prst="ellipse">
            <a:avLst/>
          </a:prstGeom>
          <a:solidFill>
            <a:srgbClr val="FFF9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7" name="Image 16" descr="preencoded.png"/>
          <p:cNvPicPr>
            <a:picLocks noChangeAspect="1"/>
          </p:cNvPicPr>
          <p:nvPr/>
        </p:nvPicPr>
        <p:blipFill>
          <a:blip r:embed="rId13"/>
          <a:srcRect l="-760" r="-760"/>
          <a:stretch/>
        </p:blipFill>
        <p:spPr>
          <a:xfrm>
            <a:off x="9357970" y="2080260"/>
            <a:ext cx="152705" cy="171907"/>
          </a:xfrm>
          <a:prstGeom prst="rect">
            <a:avLst/>
          </a:prstGeom>
        </p:spPr>
      </p:pic>
      <p:sp>
        <p:nvSpPr>
          <p:cNvPr id="58" name="Shape 39"/>
          <p:cNvSpPr/>
          <p:nvPr/>
        </p:nvSpPr>
        <p:spPr>
          <a:xfrm>
            <a:off x="9225382" y="3413455"/>
            <a:ext cx="57607" cy="57607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9" name="Text 40"/>
          <p:cNvSpPr txBox="1"/>
          <p:nvPr/>
        </p:nvSpPr>
        <p:spPr>
          <a:xfrm>
            <a:off x="3757270" y="3318814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야외 실전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코스 공략</a:t>
            </a:r>
            <a:endParaRPr lang="en-US" sz="1200" dirty="0"/>
          </a:p>
        </p:txBody>
      </p:sp>
      <p:sp>
        <p:nvSpPr>
          <p:cNvPr id="60" name="Shape 41"/>
          <p:cNvSpPr/>
          <p:nvPr/>
        </p:nvSpPr>
        <p:spPr>
          <a:xfrm>
            <a:off x="9225382" y="3813962"/>
            <a:ext cx="57607" cy="57607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1" name="Text 42"/>
          <p:cNvSpPr txBox="1"/>
          <p:nvPr/>
        </p:nvSpPr>
        <p:spPr>
          <a:xfrm>
            <a:off x="3736594" y="3727088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20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</a:rPr>
              <a:t>잔디 적응 및 현장 감각</a:t>
            </a:r>
            <a:endParaRPr lang="en-US" sz="1200" dirty="0"/>
          </a:p>
        </p:txBody>
      </p:sp>
      <p:sp>
        <p:nvSpPr>
          <p:cNvPr id="64" name="Shape 45"/>
          <p:cNvSpPr/>
          <p:nvPr/>
        </p:nvSpPr>
        <p:spPr>
          <a:xfrm>
            <a:off x="9225382" y="5886907"/>
            <a:ext cx="2162556" cy="9144"/>
          </a:xfrm>
          <a:prstGeom prst="rect">
            <a:avLst/>
          </a:prstGeom>
          <a:solidFill>
            <a:srgbClr val="EAD890"/>
          </a:solidFill>
          <a:ln w="12700">
            <a:solidFill>
              <a:srgbClr val="EAD890">
                <a:alpha val="0"/>
              </a:srgbClr>
            </a:solidFill>
            <a:prstDash val="solid"/>
          </a:ln>
        </p:spPr>
      </p:sp>
      <p:sp>
        <p:nvSpPr>
          <p:cNvPr id="65" name="Text 46"/>
          <p:cNvSpPr txBox="1"/>
          <p:nvPr/>
        </p:nvSpPr>
        <p:spPr>
          <a:xfrm>
            <a:off x="9330538" y="6038698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r>
              <a:rPr lang="en-US" sz="110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10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스크린 파크골 프장</a:t>
            </a:r>
            <a:endParaRPr lang="en-US" sz="1100" dirty="0"/>
          </a:p>
        </p:txBody>
      </p:sp>
      <p:pic>
        <p:nvPicPr>
          <p:cNvPr id="66" name="Image 17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9225382" y="6072530"/>
            <a:ext cx="105156" cy="133502"/>
          </a:xfrm>
          <a:prstGeom prst="rect">
            <a:avLst/>
          </a:prstGeom>
        </p:spPr>
      </p:pic>
      <p:sp>
        <p:nvSpPr>
          <p:cNvPr id="68" name="Text 48"/>
          <p:cNvSpPr txBox="1"/>
          <p:nvPr/>
        </p:nvSpPr>
        <p:spPr>
          <a:xfrm>
            <a:off x="3605479" y="2556662"/>
            <a:ext cx="224119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r>
              <a:rPr lang="ko-KR" alt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차 필드 레슨</a:t>
            </a:r>
            <a:endParaRPr lang="en-US" altLang="ko-KR" sz="1600" b="1">
              <a:solidFill>
                <a:srgbClr val="0F3D2E"/>
              </a:solidFill>
              <a:latin typeface="Noto Sans KR" pitchFamily="34" charset="0"/>
              <a:ea typeface="Noto Sans KR" pitchFamily="34" charset="-122"/>
              <a:cs typeface="Noto Sans KR" pitchFamily="34" charset="-120"/>
            </a:endParaRPr>
          </a:p>
          <a:p>
            <a:pPr marL="0" indent="0" algn="l">
              <a:buNone/>
            </a:pPr>
            <a:r>
              <a:rPr 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(</a:t>
            </a:r>
            <a:r>
              <a:rPr lang="ko-KR" alt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야외 실전 코스</a:t>
            </a:r>
            <a:r>
              <a:rPr lang="en-US" altLang="ko-KR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)</a:t>
            </a:r>
            <a:endParaRPr lang="en-US" sz="1600" dirty="0"/>
          </a:p>
        </p:txBody>
      </p:sp>
      <p:sp>
        <p:nvSpPr>
          <p:cNvPr id="69" name="Text 49"/>
          <p:cNvSpPr txBox="1"/>
          <p:nvPr/>
        </p:nvSpPr>
        <p:spPr>
          <a:xfrm>
            <a:off x="6409944" y="2556662"/>
            <a:ext cx="224119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트러블 샷</a:t>
            </a:r>
            <a:endParaRPr lang="en-US" altLang="ko-KR" sz="1600" b="1">
              <a:solidFill>
                <a:srgbClr val="0F3D2E"/>
              </a:solidFill>
              <a:latin typeface="Noto Sans KR" pitchFamily="34" charset="0"/>
              <a:ea typeface="Noto Sans KR" pitchFamily="34" charset="-122"/>
            </a:endParaRPr>
          </a:p>
          <a:p>
            <a:pPr marL="0" indent="0" algn="l">
              <a:buNone/>
            </a:pPr>
            <a:r>
              <a:rPr 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(</a:t>
            </a:r>
            <a:r>
              <a:rPr lang="ko-KR" alt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벙커</a:t>
            </a:r>
            <a:r>
              <a:rPr lang="en-US" altLang="ko-KR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/</a:t>
            </a:r>
            <a:r>
              <a:rPr lang="ko-KR" alt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장애물 탈출 전략</a:t>
            </a:r>
            <a:r>
              <a:rPr lang="en-US" altLang="ko-KR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)</a:t>
            </a:r>
            <a:endParaRPr lang="en-US" sz="1600" dirty="0"/>
          </a:p>
        </p:txBody>
      </p:sp>
      <p:sp>
        <p:nvSpPr>
          <p:cNvPr id="70" name="Text 50"/>
          <p:cNvSpPr txBox="1"/>
          <p:nvPr/>
        </p:nvSpPr>
        <p:spPr>
          <a:xfrm>
            <a:off x="9225382" y="2565806"/>
            <a:ext cx="224119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600" b="1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스크린 파크골프</a:t>
            </a:r>
            <a:endParaRPr lang="en-US" altLang="ko-KR" sz="1600" b="1">
              <a:solidFill>
                <a:srgbClr val="967612"/>
              </a:solidFill>
              <a:latin typeface="Noto Sans KR" pitchFamily="34" charset="0"/>
              <a:ea typeface="Noto Sans KR" pitchFamily="34" charset="-122"/>
              <a:cs typeface="Noto Sans KR" pitchFamily="34" charset="-120"/>
            </a:endParaRPr>
          </a:p>
          <a:p>
            <a:pPr marL="0" indent="0" algn="l">
              <a:buNone/>
            </a:pPr>
            <a:r>
              <a:rPr lang="ko-KR" altLang="en-US" sz="1600" b="1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</a:rPr>
              <a:t>활용 자세 교정</a:t>
            </a:r>
            <a:endParaRPr lang="en-US" sz="1600" dirty="0"/>
          </a:p>
        </p:txBody>
      </p:sp>
      <p:pic>
        <p:nvPicPr>
          <p:cNvPr id="72" name="Picture 26">
            <a:extLst>
              <a:ext uri="{FF2B5EF4-FFF2-40B4-BE49-F238E27FC236}">
                <a16:creationId xmlns:a16="http://schemas.microsoft.com/office/drawing/2014/main" id="{D16D2123-67D2-4E64-8159-70DCA5E94D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907" y="4288723"/>
            <a:ext cx="1199394" cy="1340806"/>
          </a:xfrm>
          <a:prstGeom prst="rect">
            <a:avLst/>
          </a:prstGeom>
        </p:spPr>
      </p:pic>
      <p:sp>
        <p:nvSpPr>
          <p:cNvPr id="73" name="Text 30">
            <a:extLst>
              <a:ext uri="{FF2B5EF4-FFF2-40B4-BE49-F238E27FC236}">
                <a16:creationId xmlns:a16="http://schemas.microsoft.com/office/drawing/2014/main" id="{259C33FC-282A-4F53-AA5E-2B9383CE8D1C}"/>
              </a:ext>
            </a:extLst>
          </p:cNvPr>
          <p:cNvSpPr txBox="1"/>
          <p:nvPr/>
        </p:nvSpPr>
        <p:spPr>
          <a:xfrm>
            <a:off x="914400" y="3318814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퍼팅 </a:t>
            </a: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거리감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조절 훈련</a:t>
            </a:r>
            <a:endParaRPr lang="en-US" sz="1200" dirty="0"/>
          </a:p>
        </p:txBody>
      </p:sp>
      <p:sp>
        <p:nvSpPr>
          <p:cNvPr id="74" name="Text 49">
            <a:extLst>
              <a:ext uri="{FF2B5EF4-FFF2-40B4-BE49-F238E27FC236}">
                <a16:creationId xmlns:a16="http://schemas.microsoft.com/office/drawing/2014/main" id="{132BDE27-4621-4752-B720-0004507ADF6D}"/>
              </a:ext>
            </a:extLst>
          </p:cNvPr>
          <p:cNvSpPr txBox="1"/>
          <p:nvPr/>
        </p:nvSpPr>
        <p:spPr>
          <a:xfrm>
            <a:off x="768554" y="2607411"/>
            <a:ext cx="224119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퍼팅의 미학</a:t>
            </a:r>
            <a:endParaRPr lang="en-US" sz="16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(거리감 &amp; 라인)</a:t>
            </a:r>
            <a:endParaRPr lang="en-US" sz="1600" dirty="0"/>
          </a:p>
        </p:txBody>
      </p:sp>
      <p:pic>
        <p:nvPicPr>
          <p:cNvPr id="75" name="Picture 27">
            <a:extLst>
              <a:ext uri="{FF2B5EF4-FFF2-40B4-BE49-F238E27FC236}">
                <a16:creationId xmlns:a16="http://schemas.microsoft.com/office/drawing/2014/main" id="{F22579EB-4E93-438A-BAAB-367BD57780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8093" y="4371348"/>
            <a:ext cx="1616388" cy="1175555"/>
          </a:xfrm>
          <a:prstGeom prst="rect">
            <a:avLst/>
          </a:prstGeom>
        </p:spPr>
      </p:pic>
      <p:pic>
        <p:nvPicPr>
          <p:cNvPr id="76" name="Picture 29">
            <a:extLst>
              <a:ext uri="{FF2B5EF4-FFF2-40B4-BE49-F238E27FC236}">
                <a16:creationId xmlns:a16="http://schemas.microsoft.com/office/drawing/2014/main" id="{18E0EF01-3531-4AF4-B4E0-0F2AFF88F3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8711" y="4053957"/>
            <a:ext cx="1318249" cy="1810335"/>
          </a:xfrm>
          <a:prstGeom prst="rect">
            <a:avLst/>
          </a:prstGeom>
        </p:spPr>
      </p:pic>
      <p:pic>
        <p:nvPicPr>
          <p:cNvPr id="77" name="Picture 28">
            <a:extLst>
              <a:ext uri="{FF2B5EF4-FFF2-40B4-BE49-F238E27FC236}">
                <a16:creationId xmlns:a16="http://schemas.microsoft.com/office/drawing/2014/main" id="{E2CBB1CB-A9CD-478B-964F-5BDB5F6B2F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5991" y="4131259"/>
            <a:ext cx="1258181" cy="1480213"/>
          </a:xfrm>
          <a:prstGeom prst="rect">
            <a:avLst/>
          </a:prstGeom>
        </p:spPr>
      </p:pic>
      <p:sp>
        <p:nvSpPr>
          <p:cNvPr id="79" name="Shape 29">
            <a:extLst>
              <a:ext uri="{FF2B5EF4-FFF2-40B4-BE49-F238E27FC236}">
                <a16:creationId xmlns:a16="http://schemas.microsoft.com/office/drawing/2014/main" id="{E63CFAED-E74F-4974-AB63-A2BE16680FF1}"/>
              </a:ext>
            </a:extLst>
          </p:cNvPr>
          <p:cNvSpPr/>
          <p:nvPr/>
        </p:nvSpPr>
        <p:spPr>
          <a:xfrm>
            <a:off x="6409944" y="3776268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0" name="Text 40">
            <a:extLst>
              <a:ext uri="{FF2B5EF4-FFF2-40B4-BE49-F238E27FC236}">
                <a16:creationId xmlns:a16="http://schemas.microsoft.com/office/drawing/2014/main" id="{16BC47BF-BCD0-4159-8FBC-776313784B3A}"/>
              </a:ext>
            </a:extLst>
          </p:cNvPr>
          <p:cNvSpPr txBox="1"/>
          <p:nvPr/>
        </p:nvSpPr>
        <p:spPr>
          <a:xfrm>
            <a:off x="6562379" y="3719575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200" b="1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장애물 </a:t>
            </a:r>
            <a:r>
              <a:rPr lang="ko-KR" altLang="en-US" sz="120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탈출 전략</a:t>
            </a:r>
            <a:endParaRPr lang="en-US" sz="1200" dirty="0"/>
          </a:p>
        </p:txBody>
      </p:sp>
      <p:sp>
        <p:nvSpPr>
          <p:cNvPr id="83" name="Text 40">
            <a:extLst>
              <a:ext uri="{FF2B5EF4-FFF2-40B4-BE49-F238E27FC236}">
                <a16:creationId xmlns:a16="http://schemas.microsoft.com/office/drawing/2014/main" id="{8922F633-C19B-46A9-9D6D-3E5505672CCA}"/>
              </a:ext>
            </a:extLst>
          </p:cNvPr>
          <p:cNvSpPr txBox="1"/>
          <p:nvPr/>
        </p:nvSpPr>
        <p:spPr>
          <a:xfrm>
            <a:off x="9330976" y="3738305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20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개인별 취약점 </a:t>
            </a:r>
            <a:r>
              <a:rPr lang="ko-KR" altLang="en-US" sz="1200" b="1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집중 교정</a:t>
            </a:r>
            <a:endParaRPr lang="en-US" sz="1200" dirty="0"/>
          </a:p>
        </p:txBody>
      </p:sp>
      <p:sp>
        <p:nvSpPr>
          <p:cNvPr id="85" name="Text 40">
            <a:extLst>
              <a:ext uri="{FF2B5EF4-FFF2-40B4-BE49-F238E27FC236}">
                <a16:creationId xmlns:a16="http://schemas.microsoft.com/office/drawing/2014/main" id="{65C9E8E7-0D8F-4793-8FB0-55B934C0B7CE}"/>
              </a:ext>
            </a:extLst>
          </p:cNvPr>
          <p:cNvSpPr txBox="1"/>
          <p:nvPr/>
        </p:nvSpPr>
        <p:spPr>
          <a:xfrm>
            <a:off x="9357970" y="3347618"/>
            <a:ext cx="2335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20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데이터 기반 </a:t>
            </a:r>
            <a:r>
              <a:rPr lang="ko-KR" altLang="en-US" sz="1200" b="1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스윙 분석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382305" y="0"/>
            <a:ext cx="3810305" cy="6858000"/>
          </a:xfrm>
          <a:custGeom>
            <a:avLst/>
            <a:gdLst/>
            <a:ahLst/>
            <a:cxnLst/>
            <a:rect l="l" t="t" r="r" b="b"/>
            <a:pathLst>
              <a:path w="3810305" h="6858000">
                <a:moveTo>
                  <a:pt x="762061" y="0"/>
                </a:moveTo>
                <a:lnTo>
                  <a:pt x="3810305" y="0"/>
                </a:lnTo>
                <a:lnTo>
                  <a:pt x="38103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3D2E">
              <a:alpha val="3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81305" y="381305"/>
            <a:ext cx="190195" cy="190195"/>
          </a:xfrm>
          <a:prstGeom prst="rect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1390802"/>
            <a:ext cx="11048695" cy="19202"/>
          </a:xfrm>
          <a:prstGeom prst="rect">
            <a:avLst/>
          </a:prstGeom>
          <a:solidFill>
            <a:srgbClr val="0F3D2E">
              <a:alpha val="10000"/>
            </a:srgbClr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305"/>
            <a:ext cx="1047902" cy="3337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1500" y="381305"/>
            <a:ext cx="1047902" cy="333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03</a:t>
            </a:r>
            <a:endParaRPr lang="en-US" sz="1300" dirty="0"/>
          </a:p>
        </p:txBody>
      </p:sp>
      <p:sp>
        <p:nvSpPr>
          <p:cNvPr id="9" name="Text 5"/>
          <p:cNvSpPr txBox="1"/>
          <p:nvPr/>
        </p:nvSpPr>
        <p:spPr>
          <a:xfrm>
            <a:off x="571500" y="761695"/>
            <a:ext cx="5845759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심화 및 자격증 (11~16주차)</a:t>
            </a:r>
            <a:endParaRPr lang="en-US" sz="3100" dirty="0"/>
          </a:p>
        </p:txBody>
      </p:sp>
      <p:sp>
        <p:nvSpPr>
          <p:cNvPr id="10" name="Text 6"/>
          <p:cNvSpPr txBox="1"/>
          <p:nvPr/>
        </p:nvSpPr>
        <p:spPr>
          <a:xfrm>
            <a:off x="8345729" y="937260"/>
            <a:ext cx="32772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 지도자로의 도약 &amp; 영광의 수료식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t="-3" b="-3"/>
          <a:stretch/>
        </p:blipFill>
        <p:spPr>
          <a:xfrm>
            <a:off x="595951" y="1689811"/>
            <a:ext cx="2614270" cy="4786884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t="-407" b="-407"/>
          <a:stretch/>
        </p:blipFill>
        <p:spPr>
          <a:xfrm>
            <a:off x="571500" y="1689811"/>
            <a:ext cx="2614270" cy="57607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2115007" y="1832458"/>
            <a:ext cx="1314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11-12</a:t>
            </a:r>
            <a:endParaRPr lang="en-US" sz="3100" dirty="0">
              <a:solidFill>
                <a:srgbClr val="0F3D2E"/>
              </a:solidFill>
            </a:endParaRPr>
          </a:p>
        </p:txBody>
      </p:sp>
      <p:sp>
        <p:nvSpPr>
          <p:cNvPr id="14" name="Shape 8"/>
          <p:cNvSpPr/>
          <p:nvPr/>
        </p:nvSpPr>
        <p:spPr>
          <a:xfrm>
            <a:off x="761695" y="1975104"/>
            <a:ext cx="418795" cy="41879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842" b="-842"/>
          <a:stretch/>
        </p:blipFill>
        <p:spPr>
          <a:xfrm>
            <a:off x="875995" y="2099462"/>
            <a:ext cx="190195" cy="171907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761695" y="3365906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0"/>
          <p:cNvSpPr txBox="1"/>
          <p:nvPr/>
        </p:nvSpPr>
        <p:spPr>
          <a:xfrm>
            <a:off x="870509" y="3337560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원정 라운딩</a:t>
            </a:r>
            <a:r>
              <a:rPr lang="en-US" sz="120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을 통한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야외 실전 적응</a:t>
            </a:r>
            <a:endParaRPr lang="en-US" sz="1200" dirty="0"/>
          </a:p>
        </p:txBody>
      </p:sp>
      <p:sp>
        <p:nvSpPr>
          <p:cNvPr id="18" name="Shape 11"/>
          <p:cNvSpPr/>
          <p:nvPr/>
        </p:nvSpPr>
        <p:spPr>
          <a:xfrm>
            <a:off x="761695" y="3995014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2"/>
          <p:cNvSpPr txBox="1"/>
          <p:nvPr/>
        </p:nvSpPr>
        <p:spPr>
          <a:xfrm>
            <a:off x="877129" y="3966667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전략적 </a:t>
            </a: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코스 매니지먼트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노하우 전수</a:t>
            </a:r>
            <a:endParaRPr lang="en-US" sz="12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5"/>
          <a:srcRect t="-3" b="-3"/>
          <a:stretch/>
        </p:blipFill>
        <p:spPr>
          <a:xfrm>
            <a:off x="3376879" y="1689811"/>
            <a:ext cx="2614270" cy="4786884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6"/>
          <a:srcRect t="-407" b="-407"/>
          <a:stretch/>
        </p:blipFill>
        <p:spPr>
          <a:xfrm>
            <a:off x="3376879" y="1689811"/>
            <a:ext cx="2614270" cy="576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4870094" y="1832458"/>
            <a:ext cx="131947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13-14</a:t>
            </a:r>
            <a:endParaRPr lang="en-US" sz="3100" dirty="0">
              <a:solidFill>
                <a:srgbClr val="0F3D2E"/>
              </a:solidFill>
            </a:endParaRPr>
          </a:p>
        </p:txBody>
      </p:sp>
      <p:sp>
        <p:nvSpPr>
          <p:cNvPr id="23" name="Shape 14"/>
          <p:cNvSpPr/>
          <p:nvPr/>
        </p:nvSpPr>
        <p:spPr>
          <a:xfrm>
            <a:off x="3567074" y="1975104"/>
            <a:ext cx="418795" cy="41879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 t="-842" b="-842"/>
          <a:stretch/>
        </p:blipFill>
        <p:spPr>
          <a:xfrm>
            <a:off x="3681374" y="2099462"/>
            <a:ext cx="190195" cy="171907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3567074" y="3365906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16"/>
          <p:cNvSpPr txBox="1"/>
          <p:nvPr/>
        </p:nvSpPr>
        <p:spPr>
          <a:xfrm>
            <a:off x="3683441" y="3332073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자격 검정 </a:t>
            </a: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이론 완벽 대비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(기출 분석)</a:t>
            </a:r>
            <a:endParaRPr lang="en-US" sz="1200" dirty="0"/>
          </a:p>
        </p:txBody>
      </p:sp>
      <p:sp>
        <p:nvSpPr>
          <p:cNvPr id="27" name="Shape 17"/>
          <p:cNvSpPr/>
          <p:nvPr/>
        </p:nvSpPr>
        <p:spPr>
          <a:xfrm>
            <a:off x="3567074" y="3995014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Text 18"/>
          <p:cNvSpPr txBox="1"/>
          <p:nvPr/>
        </p:nvSpPr>
        <p:spPr>
          <a:xfrm>
            <a:off x="3691433" y="3966667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합격을 위한 </a:t>
            </a: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실기 정밀 검수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(모의 테스트)</a:t>
            </a:r>
            <a:endParaRPr lang="en-US" sz="1200" dirty="0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5"/>
          <a:srcRect t="-3" b="-3"/>
          <a:stretch/>
        </p:blipFill>
        <p:spPr>
          <a:xfrm>
            <a:off x="6181344" y="1689811"/>
            <a:ext cx="2614270" cy="4786884"/>
          </a:xfrm>
          <a:prstGeom prst="rect">
            <a:avLst/>
          </a:prstGeom>
        </p:spPr>
      </p:pic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6"/>
          <a:srcRect t="-407" b="-407"/>
          <a:stretch/>
        </p:blipFill>
        <p:spPr>
          <a:xfrm>
            <a:off x="6181344" y="1689811"/>
            <a:ext cx="2614270" cy="57607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8229600" y="1832458"/>
            <a:ext cx="53035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15</a:t>
            </a:r>
            <a:endParaRPr lang="en-US" sz="3100" dirty="0">
              <a:solidFill>
                <a:srgbClr val="0F3D2E"/>
              </a:solidFill>
            </a:endParaRPr>
          </a:p>
        </p:txBody>
      </p:sp>
      <p:sp>
        <p:nvSpPr>
          <p:cNvPr id="32" name="Shape 20"/>
          <p:cNvSpPr/>
          <p:nvPr/>
        </p:nvSpPr>
        <p:spPr>
          <a:xfrm>
            <a:off x="6372454" y="1975104"/>
            <a:ext cx="418795" cy="418795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6486754" y="2099462"/>
            <a:ext cx="190195" cy="171907"/>
          </a:xfrm>
          <a:prstGeom prst="rect">
            <a:avLst/>
          </a:prstGeom>
        </p:spPr>
      </p:pic>
      <p:sp>
        <p:nvSpPr>
          <p:cNvPr id="34" name="Shape 21"/>
          <p:cNvSpPr/>
          <p:nvPr/>
        </p:nvSpPr>
        <p:spPr>
          <a:xfrm>
            <a:off x="6372454" y="3365906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Text 22"/>
          <p:cNvSpPr txBox="1"/>
          <p:nvPr/>
        </p:nvSpPr>
        <p:spPr>
          <a:xfrm>
            <a:off x="6466637" y="3351038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그동안의 실력 발휘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개인전 / 단체전</a:t>
            </a:r>
            <a:endParaRPr lang="en-US" sz="1200" dirty="0"/>
          </a:p>
        </p:txBody>
      </p:sp>
      <p:sp>
        <p:nvSpPr>
          <p:cNvPr id="36" name="Shape 23"/>
          <p:cNvSpPr/>
          <p:nvPr/>
        </p:nvSpPr>
        <p:spPr>
          <a:xfrm>
            <a:off x="6372454" y="3995014"/>
            <a:ext cx="57607" cy="57607"/>
          </a:xfrm>
          <a:prstGeom prst="ellipse">
            <a:avLst/>
          </a:prstGeom>
          <a:solidFill>
            <a:srgbClr val="C9A22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Text 24"/>
          <p:cNvSpPr txBox="1"/>
          <p:nvPr/>
        </p:nvSpPr>
        <p:spPr>
          <a:xfrm>
            <a:off x="6466636" y="3963755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현직 프로 및 심판진의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객관적 피드백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제공</a:t>
            </a:r>
            <a:endParaRPr lang="en-US" sz="1200" dirty="0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86723" y="1689811"/>
            <a:ext cx="2633472" cy="4786884"/>
          </a:xfrm>
          <a:prstGeom prst="rect">
            <a:avLst/>
          </a:prstGeom>
        </p:spPr>
      </p:pic>
      <p:pic>
        <p:nvPicPr>
          <p:cNvPr id="39" name="Image 12" descr="preencoded.png"/>
          <p:cNvPicPr>
            <a:picLocks noChangeAspect="1"/>
          </p:cNvPicPr>
          <p:nvPr/>
        </p:nvPicPr>
        <p:blipFill>
          <a:blip r:embed="rId11"/>
          <a:srcRect t="-407" b="-407"/>
          <a:stretch/>
        </p:blipFill>
        <p:spPr>
          <a:xfrm>
            <a:off x="8996782" y="1698955"/>
            <a:ext cx="2614270" cy="57607"/>
          </a:xfrm>
          <a:prstGeom prst="rect">
            <a:avLst/>
          </a:prstGeom>
        </p:spPr>
      </p:pic>
      <p:sp>
        <p:nvSpPr>
          <p:cNvPr id="40" name="Text 25"/>
          <p:cNvSpPr txBox="1"/>
          <p:nvPr/>
        </p:nvSpPr>
        <p:spPr>
          <a:xfrm>
            <a:off x="11044123" y="1842516"/>
            <a:ext cx="53035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BA9624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16</a:t>
            </a:r>
            <a:endParaRPr lang="en-US" sz="3100" dirty="0">
              <a:solidFill>
                <a:srgbClr val="BA9624"/>
              </a:solidFill>
            </a:endParaRPr>
          </a:p>
        </p:txBody>
      </p:sp>
      <p:sp>
        <p:nvSpPr>
          <p:cNvPr id="41" name="Shape 26"/>
          <p:cNvSpPr/>
          <p:nvPr/>
        </p:nvSpPr>
        <p:spPr>
          <a:xfrm>
            <a:off x="9186977" y="1985162"/>
            <a:ext cx="418795" cy="418795"/>
          </a:xfrm>
          <a:prstGeom prst="ellipse">
            <a:avLst/>
          </a:prstGeom>
          <a:solidFill>
            <a:srgbClr val="FFF9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2" name="Image 13" descr="preencoded.png"/>
          <p:cNvPicPr>
            <a:picLocks noChangeAspect="1"/>
          </p:cNvPicPr>
          <p:nvPr/>
        </p:nvPicPr>
        <p:blipFill>
          <a:blip r:embed="rId12"/>
          <a:srcRect l="-1064" r="-1064"/>
          <a:stretch/>
        </p:blipFill>
        <p:spPr>
          <a:xfrm>
            <a:off x="9286646" y="2108606"/>
            <a:ext cx="219456" cy="171907"/>
          </a:xfrm>
          <a:prstGeom prst="rect">
            <a:avLst/>
          </a:prstGeom>
        </p:spPr>
      </p:pic>
      <p:sp>
        <p:nvSpPr>
          <p:cNvPr id="43" name="Shape 27"/>
          <p:cNvSpPr/>
          <p:nvPr/>
        </p:nvSpPr>
        <p:spPr>
          <a:xfrm>
            <a:off x="9186977" y="3375965"/>
            <a:ext cx="57607" cy="57607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4" name="Text 28"/>
          <p:cNvSpPr txBox="1"/>
          <p:nvPr/>
        </p:nvSpPr>
        <p:spPr>
          <a:xfrm>
            <a:off x="9305391" y="3332073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대학 총장 명의 </a:t>
            </a: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수료증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지도자 자격증 수여</a:t>
            </a:r>
            <a:endParaRPr lang="en-US" sz="1200" dirty="0"/>
          </a:p>
        </p:txBody>
      </p:sp>
      <p:sp>
        <p:nvSpPr>
          <p:cNvPr id="45" name="Shape 29"/>
          <p:cNvSpPr/>
          <p:nvPr/>
        </p:nvSpPr>
        <p:spPr>
          <a:xfrm>
            <a:off x="9186977" y="4004158"/>
            <a:ext cx="57607" cy="57607"/>
          </a:xfrm>
          <a:prstGeom prst="ellipse">
            <a:avLst/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6" name="Text 30"/>
          <p:cNvSpPr txBox="1"/>
          <p:nvPr/>
        </p:nvSpPr>
        <p:spPr>
          <a:xfrm>
            <a:off x="9314755" y="3960265"/>
            <a:ext cx="23152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기수별 동문회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결성 및 축하 </a:t>
            </a:r>
            <a:r>
              <a:rPr lang="en-US" sz="1200" dirty="0">
                <a:solidFill>
                  <a:srgbClr val="44444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연찬회</a:t>
            </a:r>
            <a:endParaRPr lang="en-US" sz="1200" dirty="0"/>
          </a:p>
        </p:txBody>
      </p:sp>
      <p:sp>
        <p:nvSpPr>
          <p:cNvPr id="47" name="Text 31"/>
          <p:cNvSpPr txBox="1"/>
          <p:nvPr/>
        </p:nvSpPr>
        <p:spPr>
          <a:xfrm>
            <a:off x="761695" y="2537460"/>
            <a:ext cx="2317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실전 감각 극대화</a:t>
            </a:r>
            <a:endParaRPr lang="en-US" sz="16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코스 공략</a:t>
            </a:r>
            <a:endParaRPr lang="en-US" sz="1600" dirty="0"/>
          </a:p>
        </p:txBody>
      </p:sp>
      <p:sp>
        <p:nvSpPr>
          <p:cNvPr id="48" name="Text 32"/>
          <p:cNvSpPr txBox="1"/>
          <p:nvPr/>
        </p:nvSpPr>
        <p:spPr>
          <a:xfrm>
            <a:off x="3567074" y="2537460"/>
            <a:ext cx="2317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지도자 자격 취득 집중</a:t>
            </a:r>
          </a:p>
          <a:p>
            <a:pPr marL="0" indent="0" algn="l">
              <a:buNone/>
            </a:pPr>
            <a:r>
              <a:rPr lang="ko-KR" altLang="en-US" sz="1600" b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</a:rPr>
              <a:t>트레이닝</a:t>
            </a:r>
            <a:endParaRPr lang="en-US" sz="1600" dirty="0"/>
          </a:p>
        </p:txBody>
      </p:sp>
      <p:sp>
        <p:nvSpPr>
          <p:cNvPr id="49" name="Text 33"/>
          <p:cNvSpPr txBox="1"/>
          <p:nvPr/>
        </p:nvSpPr>
        <p:spPr>
          <a:xfrm>
            <a:off x="6372454" y="2537460"/>
            <a:ext cx="2317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제1회 총장배</a:t>
            </a:r>
            <a:endParaRPr lang="en-US" sz="16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파크골프 대회</a:t>
            </a:r>
            <a:endParaRPr lang="en-US" sz="1600" dirty="0"/>
          </a:p>
        </p:txBody>
      </p:sp>
      <p:sp>
        <p:nvSpPr>
          <p:cNvPr id="50" name="Text 34"/>
          <p:cNvSpPr txBox="1"/>
          <p:nvPr/>
        </p:nvSpPr>
        <p:spPr>
          <a:xfrm>
            <a:off x="9186977" y="2546604"/>
            <a:ext cx="2317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영광의 수료식</a:t>
            </a:r>
            <a:endParaRPr lang="en-US" sz="16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새로운 시작</a:t>
            </a:r>
            <a:endParaRPr lang="en-US" sz="1600" dirty="0"/>
          </a:p>
        </p:txBody>
      </p:sp>
      <p:sp>
        <p:nvSpPr>
          <p:cNvPr id="51" name="Shape 35">
            <a:extLst>
              <a:ext uri="{FF2B5EF4-FFF2-40B4-BE49-F238E27FC236}">
                <a16:creationId xmlns:a16="http://schemas.microsoft.com/office/drawing/2014/main" id="{3C3A72E8-82A9-4788-BF16-E78989FE3C32}"/>
              </a:ext>
            </a:extLst>
          </p:cNvPr>
          <p:cNvSpPr/>
          <p:nvPr/>
        </p:nvSpPr>
        <p:spPr>
          <a:xfrm>
            <a:off x="761695" y="5909123"/>
            <a:ext cx="2162556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sp>
        <p:nvSpPr>
          <p:cNvPr id="52" name="Text 36">
            <a:extLst>
              <a:ext uri="{FF2B5EF4-FFF2-40B4-BE49-F238E27FC236}">
                <a16:creationId xmlns:a16="http://schemas.microsoft.com/office/drawing/2014/main" id="{DF46EF6F-5CBA-461C-875B-80A6A6434EE8}"/>
              </a:ext>
            </a:extLst>
          </p:cNvPr>
          <p:cNvSpPr txBox="1"/>
          <p:nvPr/>
        </p:nvSpPr>
        <p:spPr>
          <a:xfrm>
            <a:off x="866851" y="6060914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스크린 파크골프장 </a:t>
            </a:r>
            <a:endParaRPr lang="en-US" sz="1100" dirty="0"/>
          </a:p>
        </p:txBody>
      </p:sp>
      <p:pic>
        <p:nvPicPr>
          <p:cNvPr id="53" name="Image 13" descr="preencoded.png">
            <a:extLst>
              <a:ext uri="{FF2B5EF4-FFF2-40B4-BE49-F238E27FC236}">
                <a16:creationId xmlns:a16="http://schemas.microsoft.com/office/drawing/2014/main" id="{7D0CE478-8CFF-48D9-B2E0-5C63810BF0A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2512" r="-2512"/>
          <a:stretch/>
        </p:blipFill>
        <p:spPr>
          <a:xfrm>
            <a:off x="761695" y="6094746"/>
            <a:ext cx="105156" cy="133502"/>
          </a:xfrm>
          <a:prstGeom prst="rect">
            <a:avLst/>
          </a:prstGeom>
        </p:spPr>
      </p:pic>
      <p:sp>
        <p:nvSpPr>
          <p:cNvPr id="54" name="Shape 35">
            <a:extLst>
              <a:ext uri="{FF2B5EF4-FFF2-40B4-BE49-F238E27FC236}">
                <a16:creationId xmlns:a16="http://schemas.microsoft.com/office/drawing/2014/main" id="{F92C157C-37B1-40BB-A8F2-5D14EED86A50}"/>
              </a:ext>
            </a:extLst>
          </p:cNvPr>
          <p:cNvSpPr/>
          <p:nvPr/>
        </p:nvSpPr>
        <p:spPr>
          <a:xfrm>
            <a:off x="3567074" y="5875356"/>
            <a:ext cx="2162556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sp>
        <p:nvSpPr>
          <p:cNvPr id="55" name="Text 36">
            <a:extLst>
              <a:ext uri="{FF2B5EF4-FFF2-40B4-BE49-F238E27FC236}">
                <a16:creationId xmlns:a16="http://schemas.microsoft.com/office/drawing/2014/main" id="{E47BEC79-26C8-4CE2-A6E8-3C2784B360F2}"/>
              </a:ext>
            </a:extLst>
          </p:cNvPr>
          <p:cNvSpPr txBox="1"/>
          <p:nvPr/>
        </p:nvSpPr>
        <p:spPr>
          <a:xfrm>
            <a:off x="3672230" y="6027147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스크린 파크골프장 </a:t>
            </a:r>
            <a:endParaRPr lang="en-US" sz="1100" dirty="0"/>
          </a:p>
        </p:txBody>
      </p:sp>
      <p:pic>
        <p:nvPicPr>
          <p:cNvPr id="56" name="Image 13" descr="preencoded.png">
            <a:extLst>
              <a:ext uri="{FF2B5EF4-FFF2-40B4-BE49-F238E27FC236}">
                <a16:creationId xmlns:a16="http://schemas.microsoft.com/office/drawing/2014/main" id="{5396CCE1-F7F3-484C-89CA-971D902B784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2512" r="-2512"/>
          <a:stretch/>
        </p:blipFill>
        <p:spPr>
          <a:xfrm>
            <a:off x="3567074" y="6060979"/>
            <a:ext cx="105156" cy="133502"/>
          </a:xfrm>
          <a:prstGeom prst="rect">
            <a:avLst/>
          </a:prstGeom>
        </p:spPr>
      </p:pic>
      <p:sp>
        <p:nvSpPr>
          <p:cNvPr id="57" name="Shape 25">
            <a:extLst>
              <a:ext uri="{FF2B5EF4-FFF2-40B4-BE49-F238E27FC236}">
                <a16:creationId xmlns:a16="http://schemas.microsoft.com/office/drawing/2014/main" id="{6D387A6A-6957-4095-A897-B04AE08B93FF}"/>
              </a:ext>
            </a:extLst>
          </p:cNvPr>
          <p:cNvSpPr/>
          <p:nvPr/>
        </p:nvSpPr>
        <p:spPr>
          <a:xfrm>
            <a:off x="6466637" y="5896051"/>
            <a:ext cx="2162556" cy="9144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>
                <a:alpha val="0"/>
              </a:srgbClr>
            </a:solidFill>
            <a:prstDash val="solid"/>
          </a:ln>
        </p:spPr>
      </p:sp>
      <p:sp>
        <p:nvSpPr>
          <p:cNvPr id="58" name="Text 26">
            <a:extLst>
              <a:ext uri="{FF2B5EF4-FFF2-40B4-BE49-F238E27FC236}">
                <a16:creationId xmlns:a16="http://schemas.microsoft.com/office/drawing/2014/main" id="{2F02AA9B-0490-4CDD-A113-DAF9BAF5B867}"/>
              </a:ext>
            </a:extLst>
          </p:cNvPr>
          <p:cNvSpPr txBox="1"/>
          <p:nvPr/>
        </p:nvSpPr>
        <p:spPr>
          <a:xfrm>
            <a:off x="6571793" y="6047842"/>
            <a:ext cx="2133295" cy="2011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r>
              <a:rPr lang="en-US" sz="1100">
                <a:solidFill>
                  <a:srgbClr val="77777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altLang="ko-KR" sz="1100">
                <a:solidFill>
                  <a:srgbClr val="9676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야외 파크골프장</a:t>
            </a:r>
            <a:endParaRPr lang="en-US" sz="1100" dirty="0"/>
          </a:p>
        </p:txBody>
      </p:sp>
      <p:pic>
        <p:nvPicPr>
          <p:cNvPr id="59" name="Image 9" descr="preencoded.png">
            <a:extLst>
              <a:ext uri="{FF2B5EF4-FFF2-40B4-BE49-F238E27FC236}">
                <a16:creationId xmlns:a16="http://schemas.microsoft.com/office/drawing/2014/main" id="{6A3628BD-6A56-46EF-967F-13486F7F23C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2512" r="-2512"/>
          <a:stretch/>
        </p:blipFill>
        <p:spPr>
          <a:xfrm>
            <a:off x="6466637" y="6081674"/>
            <a:ext cx="105156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334195" y="-1429207"/>
            <a:ext cx="3810305" cy="3810305"/>
          </a:xfrm>
          <a:prstGeom prst="ellipse">
            <a:avLst/>
          </a:prstGeom>
          <a:noFill/>
          <a:ln w="25400">
            <a:solidFill>
              <a:srgbClr val="C9A227">
                <a:alpha val="10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-952805" y="4953305"/>
            <a:ext cx="2857500" cy="2857500"/>
          </a:xfrm>
          <a:prstGeom prst="ellipse">
            <a:avLst/>
          </a:prstGeom>
          <a:solidFill>
            <a:srgbClr val="0F3D2E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514807" y="433061"/>
            <a:ext cx="111639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150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Special Benefits</a:t>
            </a:r>
            <a:endParaRPr lang="en-US" sz="1500" dirty="0"/>
          </a:p>
        </p:txBody>
      </p:sp>
      <p:sp>
        <p:nvSpPr>
          <p:cNvPr id="7" name="Text 4"/>
          <p:cNvSpPr txBox="1"/>
          <p:nvPr/>
        </p:nvSpPr>
        <p:spPr>
          <a:xfrm>
            <a:off x="418795" y="813451"/>
            <a:ext cx="11354105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F3D2E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강력한 교육 혜택 &amp; 파트너십</a:t>
            </a:r>
            <a:endParaRPr lang="en-US" sz="3600" dirty="0"/>
          </a:p>
        </p:txBody>
      </p:sp>
      <p:sp>
        <p:nvSpPr>
          <p:cNvPr id="8" name="Shape 5"/>
          <p:cNvSpPr/>
          <p:nvPr/>
        </p:nvSpPr>
        <p:spPr>
          <a:xfrm>
            <a:off x="571500" y="1833920"/>
            <a:ext cx="3562502" cy="2145549"/>
          </a:xfrm>
          <a:prstGeom prst="roundRect">
            <a:avLst>
              <a:gd name="adj" fmla="val 2002"/>
            </a:avLst>
          </a:prstGeom>
          <a:solidFill>
            <a:srgbClr val="FFFFFF"/>
          </a:solidFill>
          <a:ln w="12700">
            <a:solidFill>
              <a:srgbClr val="0F3D2E">
                <a:alpha val="5000"/>
              </a:srgbClr>
            </a:solidFill>
            <a:prstDash val="solid"/>
          </a:ln>
          <a:effectLst>
            <a:outerShdw blurRad="139700" dist="508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2063801" y="1844345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16506" y="1996135"/>
            <a:ext cx="267005" cy="267005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779983" y="2558491"/>
            <a:ext cx="314645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서정대학교 총장 명의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공식 수료증 발급</a:t>
            </a:r>
            <a:endParaRPr lang="en-US" sz="16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445" r="-445"/>
          <a:stretch/>
        </p:blipFill>
        <p:spPr>
          <a:xfrm>
            <a:off x="2158898" y="3293669"/>
            <a:ext cx="381305" cy="28346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511503" y="3464662"/>
            <a:ext cx="168432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과정 이수 시 품격 있는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총장 명의 수료증</a:t>
            </a: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수여 </a:t>
            </a:r>
            <a:endParaRPr lang="en-US" sz="1300" dirty="0"/>
          </a:p>
        </p:txBody>
      </p:sp>
      <p:sp>
        <p:nvSpPr>
          <p:cNvPr id="14" name="Shape 9"/>
          <p:cNvSpPr/>
          <p:nvPr/>
        </p:nvSpPr>
        <p:spPr>
          <a:xfrm>
            <a:off x="4317797" y="1833920"/>
            <a:ext cx="3562502" cy="2145549"/>
          </a:xfrm>
          <a:prstGeom prst="roundRect">
            <a:avLst>
              <a:gd name="adj" fmla="val 2002"/>
            </a:avLst>
          </a:prstGeom>
          <a:solidFill>
            <a:srgbClr val="FFFFFF"/>
          </a:solidFill>
          <a:ln w="12700">
            <a:solidFill>
              <a:srgbClr val="0F3D2E">
                <a:alpha val="5000"/>
              </a:srgbClr>
            </a:solidFill>
            <a:prstDash val="solid"/>
          </a:ln>
          <a:effectLst>
            <a:outerShdw blurRad="139700" dist="508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5" name="Shape 10"/>
          <p:cNvSpPr/>
          <p:nvPr/>
        </p:nvSpPr>
        <p:spPr>
          <a:xfrm>
            <a:off x="5810098" y="1844345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95721" y="1996135"/>
            <a:ext cx="200254" cy="267005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4526280" y="2558491"/>
            <a:ext cx="314645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파크골프 전문 지도자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심판 자격증</a:t>
            </a:r>
            <a:endParaRPr lang="en-US" sz="16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rcRect l="-445" r="-445"/>
          <a:stretch/>
        </p:blipFill>
        <p:spPr>
          <a:xfrm>
            <a:off x="5905195" y="3293669"/>
            <a:ext cx="381305" cy="28346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5070348" y="3464662"/>
            <a:ext cx="20574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지도자 및 심판 자격증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응시 자격 부여</a:t>
            </a: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취득 지원 </a:t>
            </a:r>
            <a:endParaRPr lang="en-US" sz="1300" dirty="0"/>
          </a:p>
        </p:txBody>
      </p:sp>
      <p:sp>
        <p:nvSpPr>
          <p:cNvPr id="20" name="Shape 13"/>
          <p:cNvSpPr/>
          <p:nvPr/>
        </p:nvSpPr>
        <p:spPr>
          <a:xfrm>
            <a:off x="8064094" y="1833920"/>
            <a:ext cx="3562502" cy="2145549"/>
          </a:xfrm>
          <a:prstGeom prst="roundRect">
            <a:avLst>
              <a:gd name="adj" fmla="val 2002"/>
            </a:avLst>
          </a:prstGeom>
          <a:solidFill>
            <a:srgbClr val="FFFFFF"/>
          </a:solidFill>
          <a:ln w="12700">
            <a:solidFill>
              <a:srgbClr val="0F3D2E">
                <a:alpha val="5000"/>
              </a:srgbClr>
            </a:solidFill>
            <a:prstDash val="solid"/>
          </a:ln>
          <a:effectLst>
            <a:outerShdw blurRad="139700" dist="508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1" name="Shape 14"/>
          <p:cNvSpPr/>
          <p:nvPr/>
        </p:nvSpPr>
        <p:spPr>
          <a:xfrm>
            <a:off x="9556394" y="1844345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7"/>
          <a:srcRect l="-881" r="-881"/>
          <a:stretch/>
        </p:blipFill>
        <p:spPr>
          <a:xfrm>
            <a:off x="9723730" y="1996135"/>
            <a:ext cx="237744" cy="267005"/>
          </a:xfrm>
          <a:prstGeom prst="rect">
            <a:avLst/>
          </a:prstGeom>
        </p:spPr>
      </p:pic>
      <p:sp>
        <p:nvSpPr>
          <p:cNvPr id="23" name="Text 15"/>
          <p:cNvSpPr txBox="1"/>
          <p:nvPr/>
        </p:nvSpPr>
        <p:spPr>
          <a:xfrm>
            <a:off x="8272577" y="2558491"/>
            <a:ext cx="314645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프로급 강사진의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1:1 밀착 레슨</a:t>
            </a:r>
            <a:endParaRPr lang="en-US" sz="1600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5"/>
          <a:srcRect l="-445" r="-445"/>
          <a:stretch/>
        </p:blipFill>
        <p:spPr>
          <a:xfrm>
            <a:off x="9652406" y="3293669"/>
            <a:ext cx="381305" cy="28346"/>
          </a:xfrm>
          <a:prstGeom prst="rect">
            <a:avLst/>
          </a:prstGeom>
        </p:spPr>
      </p:pic>
      <p:sp>
        <p:nvSpPr>
          <p:cNvPr id="25" name="Text 16"/>
          <p:cNvSpPr txBox="1"/>
          <p:nvPr/>
        </p:nvSpPr>
        <p:spPr>
          <a:xfrm>
            <a:off x="8947404" y="3464662"/>
            <a:ext cx="1793138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개인별 스윙 분석을 통한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체계적인 </a:t>
            </a:r>
            <a:r>
              <a:rPr lang="en-US" sz="1300" b="1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맞춤형 교정</a:t>
            </a:r>
            <a:endParaRPr lang="en-US" sz="1300" dirty="0"/>
          </a:p>
        </p:txBody>
      </p:sp>
      <p:sp>
        <p:nvSpPr>
          <p:cNvPr id="26" name="Shape 17"/>
          <p:cNvSpPr/>
          <p:nvPr/>
        </p:nvSpPr>
        <p:spPr>
          <a:xfrm>
            <a:off x="571500" y="4252823"/>
            <a:ext cx="3562502" cy="2277230"/>
          </a:xfrm>
          <a:prstGeom prst="roundRect">
            <a:avLst>
              <a:gd name="adj" fmla="val 2002"/>
            </a:avLst>
          </a:prstGeom>
          <a:solidFill>
            <a:srgbClr val="FFFFFF"/>
          </a:solidFill>
          <a:ln w="12700">
            <a:solidFill>
              <a:srgbClr val="0F3D2E">
                <a:alpha val="5000"/>
              </a:srgbClr>
            </a:solidFill>
            <a:prstDash val="solid"/>
          </a:ln>
          <a:effectLst>
            <a:outerShdw blurRad="139700" dist="508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7" name="Shape 18"/>
          <p:cNvSpPr/>
          <p:nvPr/>
        </p:nvSpPr>
        <p:spPr>
          <a:xfrm>
            <a:off x="2063801" y="4320219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82673" y="4472924"/>
            <a:ext cx="333756" cy="267005"/>
          </a:xfrm>
          <a:prstGeom prst="rect">
            <a:avLst/>
          </a:prstGeom>
        </p:spPr>
      </p:pic>
      <p:sp>
        <p:nvSpPr>
          <p:cNvPr id="29" name="Text 19"/>
          <p:cNvSpPr txBox="1"/>
          <p:nvPr/>
        </p:nvSpPr>
        <p:spPr>
          <a:xfrm>
            <a:off x="779983" y="5034365"/>
            <a:ext cx="314645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기수별 동문회 결성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강력한 네트워크</a:t>
            </a:r>
            <a:endParaRPr lang="en-US" sz="1600" dirty="0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5"/>
          <a:srcRect l="-445" r="-445"/>
          <a:stretch/>
        </p:blipFill>
        <p:spPr>
          <a:xfrm>
            <a:off x="2158898" y="5769543"/>
            <a:ext cx="381305" cy="28346"/>
          </a:xfrm>
          <a:prstGeom prst="rect">
            <a:avLst/>
          </a:prstGeom>
        </p:spPr>
      </p:pic>
      <p:sp>
        <p:nvSpPr>
          <p:cNvPr id="31" name="Text 20"/>
          <p:cNvSpPr txBox="1"/>
          <p:nvPr/>
        </p:nvSpPr>
        <p:spPr>
          <a:xfrm>
            <a:off x="1453896" y="5941450"/>
            <a:ext cx="1793138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다양한 분야 리더들과의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품격 있는 소셜 커뮤니티</a:t>
            </a:r>
            <a:endParaRPr lang="en-US" sz="1300" dirty="0"/>
          </a:p>
        </p:txBody>
      </p:sp>
      <p:sp>
        <p:nvSpPr>
          <p:cNvPr id="32" name="Shape 21"/>
          <p:cNvSpPr/>
          <p:nvPr/>
        </p:nvSpPr>
        <p:spPr>
          <a:xfrm>
            <a:off x="4317797" y="4252823"/>
            <a:ext cx="3562502" cy="2277230"/>
          </a:xfrm>
          <a:prstGeom prst="roundRect">
            <a:avLst>
              <a:gd name="adj" fmla="val 2002"/>
            </a:avLst>
          </a:prstGeom>
          <a:solidFill>
            <a:srgbClr val="FFFFFF"/>
          </a:solidFill>
          <a:ln w="12700">
            <a:solidFill>
              <a:srgbClr val="0F3D2E">
                <a:alpha val="5000"/>
              </a:srgbClr>
            </a:solidFill>
            <a:prstDash val="solid"/>
          </a:ln>
          <a:effectLst>
            <a:outerShdw blurRad="139700" dist="508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33" name="Shape 22"/>
          <p:cNvSpPr/>
          <p:nvPr/>
        </p:nvSpPr>
        <p:spPr>
          <a:xfrm>
            <a:off x="5810098" y="4320219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9"/>
          <a:srcRect l="-685" r="-685"/>
          <a:stretch/>
        </p:blipFill>
        <p:spPr>
          <a:xfrm>
            <a:off x="5943600" y="4472924"/>
            <a:ext cx="304495" cy="267005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4526280" y="5034365"/>
            <a:ext cx="314645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전국 명문 구장 투어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워크숍</a:t>
            </a:r>
            <a:endParaRPr lang="en-US" sz="1600" dirty="0"/>
          </a:p>
        </p:txBody>
      </p:sp>
      <p:pic>
        <p:nvPicPr>
          <p:cNvPr id="36" name="Image 10" descr="preencoded.png"/>
          <p:cNvPicPr>
            <a:picLocks noChangeAspect="1"/>
          </p:cNvPicPr>
          <p:nvPr/>
        </p:nvPicPr>
        <p:blipFill>
          <a:blip r:embed="rId5"/>
          <a:srcRect l="-445" r="-445"/>
          <a:stretch/>
        </p:blipFill>
        <p:spPr>
          <a:xfrm>
            <a:off x="5905195" y="5769543"/>
            <a:ext cx="381305" cy="28346"/>
          </a:xfrm>
          <a:prstGeom prst="rect">
            <a:avLst/>
          </a:prstGeom>
        </p:spPr>
      </p:pic>
      <p:sp>
        <p:nvSpPr>
          <p:cNvPr id="37" name="Text 24"/>
          <p:cNvSpPr txBox="1"/>
          <p:nvPr/>
        </p:nvSpPr>
        <p:spPr>
          <a:xfrm>
            <a:off x="5015484" y="5941450"/>
            <a:ext cx="2162556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현장 적응력 강화 및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멤버십 강화를 위한 </a:t>
            </a:r>
            <a:r>
              <a:rPr lang="en-US" sz="1300" b="1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특별 활동</a:t>
            </a:r>
            <a:endParaRPr lang="en-US" sz="1300" dirty="0"/>
          </a:p>
        </p:txBody>
      </p:sp>
      <p:sp>
        <p:nvSpPr>
          <p:cNvPr id="38" name="Shape 25"/>
          <p:cNvSpPr/>
          <p:nvPr/>
        </p:nvSpPr>
        <p:spPr>
          <a:xfrm>
            <a:off x="8064094" y="4252823"/>
            <a:ext cx="3562502" cy="2277230"/>
          </a:xfrm>
          <a:prstGeom prst="roundRect">
            <a:avLst>
              <a:gd name="adj" fmla="val 2002"/>
            </a:avLst>
          </a:prstGeom>
          <a:solidFill>
            <a:srgbClr val="FFFFFF"/>
          </a:solidFill>
          <a:ln w="12700">
            <a:solidFill>
              <a:srgbClr val="0F3D2E">
                <a:alpha val="5000"/>
              </a:srgbClr>
            </a:solidFill>
            <a:prstDash val="solid"/>
          </a:ln>
          <a:effectLst>
            <a:outerShdw blurRad="139700" dist="508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39" name="Shape 26"/>
          <p:cNvSpPr/>
          <p:nvPr/>
        </p:nvSpPr>
        <p:spPr>
          <a:xfrm>
            <a:off x="9556394" y="4320219"/>
            <a:ext cx="571500" cy="571500"/>
          </a:xfrm>
          <a:prstGeom prst="ellipse">
            <a:avLst/>
          </a:prstGeom>
          <a:solidFill>
            <a:srgbClr val="F7F3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709099" y="4472924"/>
            <a:ext cx="267005" cy="267005"/>
          </a:xfrm>
          <a:prstGeom prst="rect">
            <a:avLst/>
          </a:prstGeom>
        </p:spPr>
      </p:pic>
      <p:sp>
        <p:nvSpPr>
          <p:cNvPr id="41" name="Text 27"/>
          <p:cNvSpPr txBox="1"/>
          <p:nvPr/>
        </p:nvSpPr>
        <p:spPr>
          <a:xfrm>
            <a:off x="8272577" y="5034365"/>
            <a:ext cx="314645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철저한 사후 관리 및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지속적 정보 제공</a:t>
            </a:r>
            <a:endParaRPr lang="en-US" sz="1600" dirty="0"/>
          </a:p>
        </p:txBody>
      </p:sp>
      <p:pic>
        <p:nvPicPr>
          <p:cNvPr id="42" name="Image 12" descr="preencoded.png"/>
          <p:cNvPicPr>
            <a:picLocks noChangeAspect="1"/>
          </p:cNvPicPr>
          <p:nvPr/>
        </p:nvPicPr>
        <p:blipFill>
          <a:blip r:embed="rId5"/>
          <a:srcRect l="-445" r="-445"/>
          <a:stretch/>
        </p:blipFill>
        <p:spPr>
          <a:xfrm>
            <a:off x="9652406" y="5769543"/>
            <a:ext cx="381305" cy="28346"/>
          </a:xfrm>
          <a:prstGeom prst="rect">
            <a:avLst/>
          </a:prstGeom>
        </p:spPr>
      </p:pic>
      <p:sp>
        <p:nvSpPr>
          <p:cNvPr id="43" name="Text 28"/>
          <p:cNvSpPr txBox="1"/>
          <p:nvPr/>
        </p:nvSpPr>
        <p:spPr>
          <a:xfrm>
            <a:off x="8921801" y="5941450"/>
            <a:ext cx="184343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수료 후에도 보수 교육 및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C9A22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지역 강사 활동</a:t>
            </a:r>
            <a:r>
              <a:rPr lang="en-US" sz="13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연계 지원 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845</Words>
  <Application>Microsoft Office PowerPoint</Application>
  <PresentationFormat>와이드스크린</PresentationFormat>
  <Paragraphs>229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Noto Sans KR</vt:lpstr>
      <vt:lpstr>Noto Serif KR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a</cp:lastModifiedBy>
  <cp:revision>10</cp:revision>
  <cp:lastPrinted>2026-02-19T06:08:14Z</cp:lastPrinted>
  <dcterms:created xsi:type="dcterms:W3CDTF">2026-02-19T05:10:43Z</dcterms:created>
  <dcterms:modified xsi:type="dcterms:W3CDTF">2026-02-19T06:45:32Z</dcterms:modified>
</cp:coreProperties>
</file>